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thamesh Kulkarni" initials="PK" lastIdx="1" clrIdx="0">
    <p:extLst>
      <p:ext uri="{19B8F6BF-5375-455C-9EA6-DF929625EA0E}">
        <p15:presenceInfo xmlns:p15="http://schemas.microsoft.com/office/powerpoint/2012/main" userId="da7445e251dded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46F0F-3E86-4767-96E4-03754EC5DD91}"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en-IN"/>
        </a:p>
      </dgm:t>
    </dgm:pt>
    <dgm:pt modelId="{97F78D6A-814B-4A14-B7EE-8A0179762D5A}">
      <dgm:prSet phldrT="[Text]"/>
      <dgm:spPr/>
      <dgm:t>
        <a:bodyPr/>
        <a:lstStyle/>
        <a:p>
          <a:r>
            <a:rPr lang="en-IN" dirty="0"/>
            <a:t>Shared Resource</a:t>
          </a:r>
        </a:p>
      </dgm:t>
    </dgm:pt>
    <dgm:pt modelId="{532412A6-B33D-4903-869D-38659BFB2899}" type="parTrans" cxnId="{EE697A54-7644-4189-A569-A07F482A4A4C}">
      <dgm:prSet/>
      <dgm:spPr/>
      <dgm:t>
        <a:bodyPr/>
        <a:lstStyle/>
        <a:p>
          <a:endParaRPr lang="en-IN"/>
        </a:p>
      </dgm:t>
    </dgm:pt>
    <dgm:pt modelId="{E3ED0C37-B17C-404C-B274-58256C47B64A}" type="sibTrans" cxnId="{EE697A54-7644-4189-A569-A07F482A4A4C}">
      <dgm:prSet/>
      <dgm:spPr/>
      <dgm:t>
        <a:bodyPr/>
        <a:lstStyle/>
        <a:p>
          <a:endParaRPr lang="en-IN"/>
        </a:p>
      </dgm:t>
    </dgm:pt>
    <dgm:pt modelId="{66B6414B-32B5-4F94-B93F-1A0DAFE2D6DE}">
      <dgm:prSet phldrT="[Text]"/>
      <dgm:spPr/>
      <dgm:t>
        <a:bodyPr/>
        <a:lstStyle/>
        <a:p>
          <a:r>
            <a:rPr lang="en-IN" dirty="0"/>
            <a:t>Client 1</a:t>
          </a:r>
        </a:p>
      </dgm:t>
    </dgm:pt>
    <dgm:pt modelId="{EDC34FF5-81E1-4DF7-8B0E-38344BAC93E9}" type="parTrans" cxnId="{71105305-60DD-4020-8E82-6E18B80CE6FC}">
      <dgm:prSet/>
      <dgm:spPr/>
      <dgm:t>
        <a:bodyPr/>
        <a:lstStyle/>
        <a:p>
          <a:endParaRPr lang="en-IN"/>
        </a:p>
      </dgm:t>
    </dgm:pt>
    <dgm:pt modelId="{28D9C157-538E-47F7-B606-9FFC518B2C5C}" type="sibTrans" cxnId="{71105305-60DD-4020-8E82-6E18B80CE6FC}">
      <dgm:prSet/>
      <dgm:spPr/>
      <dgm:t>
        <a:bodyPr/>
        <a:lstStyle/>
        <a:p>
          <a:endParaRPr lang="en-IN"/>
        </a:p>
      </dgm:t>
    </dgm:pt>
    <dgm:pt modelId="{D08EE7A1-FF4C-41E3-B7C1-31588B9D6974}">
      <dgm:prSet phldrT="[Text]"/>
      <dgm:spPr/>
      <dgm:t>
        <a:bodyPr/>
        <a:lstStyle/>
        <a:p>
          <a:r>
            <a:rPr lang="en-IN" dirty="0"/>
            <a:t>Imposter</a:t>
          </a:r>
        </a:p>
      </dgm:t>
    </dgm:pt>
    <dgm:pt modelId="{788D2921-100B-4B80-9181-5B0D1A4F81EF}" type="parTrans" cxnId="{8A658802-93AF-4B8E-BE59-1CCAFA4CADAF}">
      <dgm:prSet/>
      <dgm:spPr/>
      <dgm:t>
        <a:bodyPr/>
        <a:lstStyle/>
        <a:p>
          <a:endParaRPr lang="en-IN"/>
        </a:p>
      </dgm:t>
    </dgm:pt>
    <dgm:pt modelId="{BAD15CD3-38A6-40C0-BE7A-9CAB08EE010C}" type="sibTrans" cxnId="{8A658802-93AF-4B8E-BE59-1CCAFA4CADAF}">
      <dgm:prSet/>
      <dgm:spPr/>
      <dgm:t>
        <a:bodyPr/>
        <a:lstStyle/>
        <a:p>
          <a:endParaRPr lang="en-IN"/>
        </a:p>
      </dgm:t>
    </dgm:pt>
    <dgm:pt modelId="{4DC3B600-37D2-4586-8AE3-F03021CCC56D}">
      <dgm:prSet phldrT="[Text]"/>
      <dgm:spPr/>
      <dgm:t>
        <a:bodyPr/>
        <a:lstStyle/>
        <a:p>
          <a:r>
            <a:rPr lang="en-IN" dirty="0"/>
            <a:t>Client 3</a:t>
          </a:r>
        </a:p>
      </dgm:t>
    </dgm:pt>
    <dgm:pt modelId="{301E8D6A-93C1-403C-A099-5F32A01F64EB}" type="parTrans" cxnId="{D8E9BC98-208A-4468-81CB-300E7EBBC778}">
      <dgm:prSet/>
      <dgm:spPr/>
      <dgm:t>
        <a:bodyPr/>
        <a:lstStyle/>
        <a:p>
          <a:endParaRPr lang="en-IN"/>
        </a:p>
      </dgm:t>
    </dgm:pt>
    <dgm:pt modelId="{BAF8DFDB-6EC2-4A31-A9ED-6DF3868405C6}" type="sibTrans" cxnId="{D8E9BC98-208A-4468-81CB-300E7EBBC778}">
      <dgm:prSet/>
      <dgm:spPr/>
      <dgm:t>
        <a:bodyPr/>
        <a:lstStyle/>
        <a:p>
          <a:endParaRPr lang="en-IN"/>
        </a:p>
      </dgm:t>
    </dgm:pt>
    <dgm:pt modelId="{31D6234A-1A53-443C-8BEE-B6C765FFD886}">
      <dgm:prSet phldrT="[Text]"/>
      <dgm:spPr/>
      <dgm:t>
        <a:bodyPr/>
        <a:lstStyle/>
        <a:p>
          <a:r>
            <a:rPr lang="en-IN" dirty="0"/>
            <a:t>Client 2</a:t>
          </a:r>
        </a:p>
      </dgm:t>
    </dgm:pt>
    <dgm:pt modelId="{08B52726-94EE-4221-995C-E829C1027C2D}" type="parTrans" cxnId="{CF1A2153-1034-41B6-A51E-9E8694599AE0}">
      <dgm:prSet/>
      <dgm:spPr/>
      <dgm:t>
        <a:bodyPr/>
        <a:lstStyle/>
        <a:p>
          <a:endParaRPr lang="en-IN"/>
        </a:p>
      </dgm:t>
    </dgm:pt>
    <dgm:pt modelId="{94B05B82-5E31-4B2C-9CCE-B5D1164799E7}" type="sibTrans" cxnId="{CF1A2153-1034-41B6-A51E-9E8694599AE0}">
      <dgm:prSet/>
      <dgm:spPr/>
      <dgm:t>
        <a:bodyPr/>
        <a:lstStyle/>
        <a:p>
          <a:endParaRPr lang="en-IN"/>
        </a:p>
      </dgm:t>
    </dgm:pt>
    <dgm:pt modelId="{C11EEC6F-72E8-4530-8443-20DB884A704A}" type="pres">
      <dgm:prSet presAssocID="{12446F0F-3E86-4767-96E4-03754EC5DD91}" presName="Name0" presStyleCnt="0">
        <dgm:presLayoutVars>
          <dgm:chMax val="1"/>
          <dgm:dir/>
          <dgm:animLvl val="ctr"/>
          <dgm:resizeHandles val="exact"/>
        </dgm:presLayoutVars>
      </dgm:prSet>
      <dgm:spPr/>
    </dgm:pt>
    <dgm:pt modelId="{EAC36027-FC09-4B0A-89EA-6BE22B527CA0}" type="pres">
      <dgm:prSet presAssocID="{97F78D6A-814B-4A14-B7EE-8A0179762D5A}" presName="centerShape" presStyleLbl="node0" presStyleIdx="0" presStyleCnt="1"/>
      <dgm:spPr/>
    </dgm:pt>
    <dgm:pt modelId="{13E53910-F0D6-4215-A029-5FF9A00B4177}" type="pres">
      <dgm:prSet presAssocID="{EDC34FF5-81E1-4DF7-8B0E-38344BAC93E9}" presName="parTrans" presStyleLbl="sibTrans2D1" presStyleIdx="0" presStyleCnt="4"/>
      <dgm:spPr/>
    </dgm:pt>
    <dgm:pt modelId="{23E25489-B9EB-4E86-93F8-255FF1C34E6A}" type="pres">
      <dgm:prSet presAssocID="{EDC34FF5-81E1-4DF7-8B0E-38344BAC93E9}" presName="connectorText" presStyleLbl="sibTrans2D1" presStyleIdx="0" presStyleCnt="4"/>
      <dgm:spPr/>
    </dgm:pt>
    <dgm:pt modelId="{1479E39A-074B-468B-B1D1-743F6FC7337E}" type="pres">
      <dgm:prSet presAssocID="{66B6414B-32B5-4F94-B93F-1A0DAFE2D6DE}" presName="node" presStyleLbl="node1" presStyleIdx="0" presStyleCnt="4">
        <dgm:presLayoutVars>
          <dgm:bulletEnabled val="1"/>
        </dgm:presLayoutVars>
      </dgm:prSet>
      <dgm:spPr/>
    </dgm:pt>
    <dgm:pt modelId="{82BEBCCB-129D-4E5A-B1C2-AEEAF0A6C47C}" type="pres">
      <dgm:prSet presAssocID="{788D2921-100B-4B80-9181-5B0D1A4F81EF}" presName="parTrans" presStyleLbl="sibTrans2D1" presStyleIdx="1" presStyleCnt="4"/>
      <dgm:spPr/>
    </dgm:pt>
    <dgm:pt modelId="{3066399A-3765-439E-B93D-0676678613F6}" type="pres">
      <dgm:prSet presAssocID="{788D2921-100B-4B80-9181-5B0D1A4F81EF}" presName="connectorText" presStyleLbl="sibTrans2D1" presStyleIdx="1" presStyleCnt="4"/>
      <dgm:spPr/>
    </dgm:pt>
    <dgm:pt modelId="{468FF83A-9B79-494D-B269-533B37385CA4}" type="pres">
      <dgm:prSet presAssocID="{D08EE7A1-FF4C-41E3-B7C1-31588B9D6974}" presName="node" presStyleLbl="node1" presStyleIdx="1" presStyleCnt="4">
        <dgm:presLayoutVars>
          <dgm:bulletEnabled val="1"/>
        </dgm:presLayoutVars>
      </dgm:prSet>
      <dgm:spPr/>
    </dgm:pt>
    <dgm:pt modelId="{BF65BD10-56F6-4C90-8116-C0D53AB6A8F7}" type="pres">
      <dgm:prSet presAssocID="{301E8D6A-93C1-403C-A099-5F32A01F64EB}" presName="parTrans" presStyleLbl="sibTrans2D1" presStyleIdx="2" presStyleCnt="4"/>
      <dgm:spPr/>
    </dgm:pt>
    <dgm:pt modelId="{56E7521F-F6CD-4100-8162-0E03906C9A9B}" type="pres">
      <dgm:prSet presAssocID="{301E8D6A-93C1-403C-A099-5F32A01F64EB}" presName="connectorText" presStyleLbl="sibTrans2D1" presStyleIdx="2" presStyleCnt="4"/>
      <dgm:spPr/>
    </dgm:pt>
    <dgm:pt modelId="{31C59EF0-2DA0-42DE-B23E-AA0CFB7DB1AC}" type="pres">
      <dgm:prSet presAssocID="{4DC3B600-37D2-4586-8AE3-F03021CCC56D}" presName="node" presStyleLbl="node1" presStyleIdx="2" presStyleCnt="4">
        <dgm:presLayoutVars>
          <dgm:bulletEnabled val="1"/>
        </dgm:presLayoutVars>
      </dgm:prSet>
      <dgm:spPr/>
    </dgm:pt>
    <dgm:pt modelId="{41AB5FA6-9773-40BB-BF8D-26180062506C}" type="pres">
      <dgm:prSet presAssocID="{08B52726-94EE-4221-995C-E829C1027C2D}" presName="parTrans" presStyleLbl="sibTrans2D1" presStyleIdx="3" presStyleCnt="4"/>
      <dgm:spPr/>
    </dgm:pt>
    <dgm:pt modelId="{E21D2A57-38B5-4523-B8D4-108E41E6FAF0}" type="pres">
      <dgm:prSet presAssocID="{08B52726-94EE-4221-995C-E829C1027C2D}" presName="connectorText" presStyleLbl="sibTrans2D1" presStyleIdx="3" presStyleCnt="4"/>
      <dgm:spPr/>
    </dgm:pt>
    <dgm:pt modelId="{ABE78747-FCA6-468B-B027-5DB2A42953A9}" type="pres">
      <dgm:prSet presAssocID="{31D6234A-1A53-443C-8BEE-B6C765FFD886}" presName="node" presStyleLbl="node1" presStyleIdx="3" presStyleCnt="4">
        <dgm:presLayoutVars>
          <dgm:bulletEnabled val="1"/>
        </dgm:presLayoutVars>
      </dgm:prSet>
      <dgm:spPr/>
    </dgm:pt>
  </dgm:ptLst>
  <dgm:cxnLst>
    <dgm:cxn modelId="{8A658802-93AF-4B8E-BE59-1CCAFA4CADAF}" srcId="{97F78D6A-814B-4A14-B7EE-8A0179762D5A}" destId="{D08EE7A1-FF4C-41E3-B7C1-31588B9D6974}" srcOrd="1" destOrd="0" parTransId="{788D2921-100B-4B80-9181-5B0D1A4F81EF}" sibTransId="{BAD15CD3-38A6-40C0-BE7A-9CAB08EE010C}"/>
    <dgm:cxn modelId="{71105305-60DD-4020-8E82-6E18B80CE6FC}" srcId="{97F78D6A-814B-4A14-B7EE-8A0179762D5A}" destId="{66B6414B-32B5-4F94-B93F-1A0DAFE2D6DE}" srcOrd="0" destOrd="0" parTransId="{EDC34FF5-81E1-4DF7-8B0E-38344BAC93E9}" sibTransId="{28D9C157-538E-47F7-B606-9FFC518B2C5C}"/>
    <dgm:cxn modelId="{1F78531E-C20F-4B12-91F5-7C307C2FD85A}" type="presOf" srcId="{4DC3B600-37D2-4586-8AE3-F03021CCC56D}" destId="{31C59EF0-2DA0-42DE-B23E-AA0CFB7DB1AC}" srcOrd="0" destOrd="0" presId="urn:microsoft.com/office/officeart/2005/8/layout/radial5"/>
    <dgm:cxn modelId="{D476BC24-30E9-4AC4-8717-673D67B2F284}" type="presOf" srcId="{08B52726-94EE-4221-995C-E829C1027C2D}" destId="{E21D2A57-38B5-4523-B8D4-108E41E6FAF0}" srcOrd="1" destOrd="0" presId="urn:microsoft.com/office/officeart/2005/8/layout/radial5"/>
    <dgm:cxn modelId="{F21C582D-99A0-49D9-9718-A6E24028E8EC}" type="presOf" srcId="{12446F0F-3E86-4767-96E4-03754EC5DD91}" destId="{C11EEC6F-72E8-4530-8443-20DB884A704A}" srcOrd="0" destOrd="0" presId="urn:microsoft.com/office/officeart/2005/8/layout/radial5"/>
    <dgm:cxn modelId="{B24D1F4A-CDBF-4B1C-A2C8-482BF21BD6A3}" type="presOf" srcId="{788D2921-100B-4B80-9181-5B0D1A4F81EF}" destId="{3066399A-3765-439E-B93D-0676678613F6}" srcOrd="1" destOrd="0" presId="urn:microsoft.com/office/officeart/2005/8/layout/radial5"/>
    <dgm:cxn modelId="{D74A0270-39E3-4BAA-A028-2361D2DCFE1B}" type="presOf" srcId="{301E8D6A-93C1-403C-A099-5F32A01F64EB}" destId="{56E7521F-F6CD-4100-8162-0E03906C9A9B}" srcOrd="1" destOrd="0" presId="urn:microsoft.com/office/officeart/2005/8/layout/radial5"/>
    <dgm:cxn modelId="{DC8F1273-7598-4F14-91E3-9C2D97501053}" type="presOf" srcId="{97F78D6A-814B-4A14-B7EE-8A0179762D5A}" destId="{EAC36027-FC09-4B0A-89EA-6BE22B527CA0}" srcOrd="0" destOrd="0" presId="urn:microsoft.com/office/officeart/2005/8/layout/radial5"/>
    <dgm:cxn modelId="{CF1A2153-1034-41B6-A51E-9E8694599AE0}" srcId="{97F78D6A-814B-4A14-B7EE-8A0179762D5A}" destId="{31D6234A-1A53-443C-8BEE-B6C765FFD886}" srcOrd="3" destOrd="0" parTransId="{08B52726-94EE-4221-995C-E829C1027C2D}" sibTransId="{94B05B82-5E31-4B2C-9CCE-B5D1164799E7}"/>
    <dgm:cxn modelId="{EE697A54-7644-4189-A569-A07F482A4A4C}" srcId="{12446F0F-3E86-4767-96E4-03754EC5DD91}" destId="{97F78D6A-814B-4A14-B7EE-8A0179762D5A}" srcOrd="0" destOrd="0" parTransId="{532412A6-B33D-4903-869D-38659BFB2899}" sibTransId="{E3ED0C37-B17C-404C-B274-58256C47B64A}"/>
    <dgm:cxn modelId="{A4893A7C-C4E1-4924-928D-B89DE4C0D40A}" type="presOf" srcId="{EDC34FF5-81E1-4DF7-8B0E-38344BAC93E9}" destId="{23E25489-B9EB-4E86-93F8-255FF1C34E6A}" srcOrd="1" destOrd="0" presId="urn:microsoft.com/office/officeart/2005/8/layout/radial5"/>
    <dgm:cxn modelId="{D695CB89-6DD7-41C3-9B4B-930F9EE03A74}" type="presOf" srcId="{301E8D6A-93C1-403C-A099-5F32A01F64EB}" destId="{BF65BD10-56F6-4C90-8116-C0D53AB6A8F7}" srcOrd="0" destOrd="0" presId="urn:microsoft.com/office/officeart/2005/8/layout/radial5"/>
    <dgm:cxn modelId="{CADE038E-E742-4B20-824A-9627D358DF18}" type="presOf" srcId="{EDC34FF5-81E1-4DF7-8B0E-38344BAC93E9}" destId="{13E53910-F0D6-4215-A029-5FF9A00B4177}" srcOrd="0" destOrd="0" presId="urn:microsoft.com/office/officeart/2005/8/layout/radial5"/>
    <dgm:cxn modelId="{D8E9BC98-208A-4468-81CB-300E7EBBC778}" srcId="{97F78D6A-814B-4A14-B7EE-8A0179762D5A}" destId="{4DC3B600-37D2-4586-8AE3-F03021CCC56D}" srcOrd="2" destOrd="0" parTransId="{301E8D6A-93C1-403C-A099-5F32A01F64EB}" sibTransId="{BAF8DFDB-6EC2-4A31-A9ED-6DF3868405C6}"/>
    <dgm:cxn modelId="{A375CBAD-1870-4F74-B145-FF0A5FC5A919}" type="presOf" srcId="{08B52726-94EE-4221-995C-E829C1027C2D}" destId="{41AB5FA6-9773-40BB-BF8D-26180062506C}" srcOrd="0" destOrd="0" presId="urn:microsoft.com/office/officeart/2005/8/layout/radial5"/>
    <dgm:cxn modelId="{B3B65ECA-4400-42B0-A822-A36F80E22C86}" type="presOf" srcId="{788D2921-100B-4B80-9181-5B0D1A4F81EF}" destId="{82BEBCCB-129D-4E5A-B1C2-AEEAF0A6C47C}" srcOrd="0" destOrd="0" presId="urn:microsoft.com/office/officeart/2005/8/layout/radial5"/>
    <dgm:cxn modelId="{6851AACC-C0B8-4D93-9140-7D752FC42B3A}" type="presOf" srcId="{66B6414B-32B5-4F94-B93F-1A0DAFE2D6DE}" destId="{1479E39A-074B-468B-B1D1-743F6FC7337E}" srcOrd="0" destOrd="0" presId="urn:microsoft.com/office/officeart/2005/8/layout/radial5"/>
    <dgm:cxn modelId="{7E17A5CD-3B96-454C-8B3E-994AE07D736F}" type="presOf" srcId="{31D6234A-1A53-443C-8BEE-B6C765FFD886}" destId="{ABE78747-FCA6-468B-B027-5DB2A42953A9}" srcOrd="0" destOrd="0" presId="urn:microsoft.com/office/officeart/2005/8/layout/radial5"/>
    <dgm:cxn modelId="{C2C593D3-121E-4CBD-A0F1-BAEB59816A22}" type="presOf" srcId="{D08EE7A1-FF4C-41E3-B7C1-31588B9D6974}" destId="{468FF83A-9B79-494D-B269-533B37385CA4}" srcOrd="0" destOrd="0" presId="urn:microsoft.com/office/officeart/2005/8/layout/radial5"/>
    <dgm:cxn modelId="{C1313450-87D6-4679-A1AC-E8B5D894EC27}" type="presParOf" srcId="{C11EEC6F-72E8-4530-8443-20DB884A704A}" destId="{EAC36027-FC09-4B0A-89EA-6BE22B527CA0}" srcOrd="0" destOrd="0" presId="urn:microsoft.com/office/officeart/2005/8/layout/radial5"/>
    <dgm:cxn modelId="{CD93FFF8-527E-4691-B205-4482B060E28B}" type="presParOf" srcId="{C11EEC6F-72E8-4530-8443-20DB884A704A}" destId="{13E53910-F0D6-4215-A029-5FF9A00B4177}" srcOrd="1" destOrd="0" presId="urn:microsoft.com/office/officeart/2005/8/layout/radial5"/>
    <dgm:cxn modelId="{F8B3B758-0F3F-437B-BFBD-4BFDA4DD64B1}" type="presParOf" srcId="{13E53910-F0D6-4215-A029-5FF9A00B4177}" destId="{23E25489-B9EB-4E86-93F8-255FF1C34E6A}" srcOrd="0" destOrd="0" presId="urn:microsoft.com/office/officeart/2005/8/layout/radial5"/>
    <dgm:cxn modelId="{1BCFAFCF-D0B2-429A-A4BD-3D3E51A28C0C}" type="presParOf" srcId="{C11EEC6F-72E8-4530-8443-20DB884A704A}" destId="{1479E39A-074B-468B-B1D1-743F6FC7337E}" srcOrd="2" destOrd="0" presId="urn:microsoft.com/office/officeart/2005/8/layout/radial5"/>
    <dgm:cxn modelId="{A6838E3D-B14E-42E1-ABF6-141547389B0C}" type="presParOf" srcId="{C11EEC6F-72E8-4530-8443-20DB884A704A}" destId="{82BEBCCB-129D-4E5A-B1C2-AEEAF0A6C47C}" srcOrd="3" destOrd="0" presId="urn:microsoft.com/office/officeart/2005/8/layout/radial5"/>
    <dgm:cxn modelId="{900CE11B-298F-4AA1-B81D-60C2642EBD8D}" type="presParOf" srcId="{82BEBCCB-129D-4E5A-B1C2-AEEAF0A6C47C}" destId="{3066399A-3765-439E-B93D-0676678613F6}" srcOrd="0" destOrd="0" presId="urn:microsoft.com/office/officeart/2005/8/layout/radial5"/>
    <dgm:cxn modelId="{A3DCB95D-836D-464A-B150-31F841347F9A}" type="presParOf" srcId="{C11EEC6F-72E8-4530-8443-20DB884A704A}" destId="{468FF83A-9B79-494D-B269-533B37385CA4}" srcOrd="4" destOrd="0" presId="urn:microsoft.com/office/officeart/2005/8/layout/radial5"/>
    <dgm:cxn modelId="{D96781C7-A08C-4D3D-BE33-E21AE0C053D6}" type="presParOf" srcId="{C11EEC6F-72E8-4530-8443-20DB884A704A}" destId="{BF65BD10-56F6-4C90-8116-C0D53AB6A8F7}" srcOrd="5" destOrd="0" presId="urn:microsoft.com/office/officeart/2005/8/layout/radial5"/>
    <dgm:cxn modelId="{1437C62B-DE0B-4766-8696-714E01937A0F}" type="presParOf" srcId="{BF65BD10-56F6-4C90-8116-C0D53AB6A8F7}" destId="{56E7521F-F6CD-4100-8162-0E03906C9A9B}" srcOrd="0" destOrd="0" presId="urn:microsoft.com/office/officeart/2005/8/layout/radial5"/>
    <dgm:cxn modelId="{FE91427A-0BC7-4A5A-A778-306F602945B8}" type="presParOf" srcId="{C11EEC6F-72E8-4530-8443-20DB884A704A}" destId="{31C59EF0-2DA0-42DE-B23E-AA0CFB7DB1AC}" srcOrd="6" destOrd="0" presId="urn:microsoft.com/office/officeart/2005/8/layout/radial5"/>
    <dgm:cxn modelId="{F88A4B6E-0F3B-4398-BFD7-EE5AF8C0B735}" type="presParOf" srcId="{C11EEC6F-72E8-4530-8443-20DB884A704A}" destId="{41AB5FA6-9773-40BB-BF8D-26180062506C}" srcOrd="7" destOrd="0" presId="urn:microsoft.com/office/officeart/2005/8/layout/radial5"/>
    <dgm:cxn modelId="{BF77CBDE-E7FE-48AE-AD49-809C0EB9672E}" type="presParOf" srcId="{41AB5FA6-9773-40BB-BF8D-26180062506C}" destId="{E21D2A57-38B5-4523-B8D4-108E41E6FAF0}" srcOrd="0" destOrd="0" presId="urn:microsoft.com/office/officeart/2005/8/layout/radial5"/>
    <dgm:cxn modelId="{42C81500-377D-422A-8E0F-3EF6D04D18CE}" type="presParOf" srcId="{C11EEC6F-72E8-4530-8443-20DB884A704A}" destId="{ABE78747-FCA6-468B-B027-5DB2A42953A9}"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C36027-FC09-4B0A-89EA-6BE22B527CA0}">
      <dsp:nvSpPr>
        <dsp:cNvPr id="0" name=""/>
        <dsp:cNvSpPr/>
      </dsp:nvSpPr>
      <dsp:spPr>
        <a:xfrm>
          <a:off x="1563972" y="1259172"/>
          <a:ext cx="897208" cy="89720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Shared Resource</a:t>
          </a:r>
        </a:p>
      </dsp:txBody>
      <dsp:txXfrm>
        <a:off x="1695365" y="1390565"/>
        <a:ext cx="634422" cy="634422"/>
      </dsp:txXfrm>
    </dsp:sp>
    <dsp:sp modelId="{13E53910-F0D6-4215-A029-5FF9A00B4177}">
      <dsp:nvSpPr>
        <dsp:cNvPr id="0" name=""/>
        <dsp:cNvSpPr/>
      </dsp:nvSpPr>
      <dsp:spPr>
        <a:xfrm rot="16200000">
          <a:off x="1917504" y="932647"/>
          <a:ext cx="190143" cy="305050"/>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946026" y="1022179"/>
        <a:ext cx="133100" cy="183030"/>
      </dsp:txXfrm>
    </dsp:sp>
    <dsp:sp modelId="{1479E39A-074B-468B-B1D1-743F6FC7337E}">
      <dsp:nvSpPr>
        <dsp:cNvPr id="0" name=""/>
        <dsp:cNvSpPr/>
      </dsp:nvSpPr>
      <dsp:spPr>
        <a:xfrm>
          <a:off x="1563972" y="3202"/>
          <a:ext cx="897208" cy="897208"/>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Client 1</a:t>
          </a:r>
        </a:p>
      </dsp:txBody>
      <dsp:txXfrm>
        <a:off x="1695365" y="134595"/>
        <a:ext cx="634422" cy="634422"/>
      </dsp:txXfrm>
    </dsp:sp>
    <dsp:sp modelId="{82BEBCCB-129D-4E5A-B1C2-AEEAF0A6C47C}">
      <dsp:nvSpPr>
        <dsp:cNvPr id="0" name=""/>
        <dsp:cNvSpPr/>
      </dsp:nvSpPr>
      <dsp:spPr>
        <a:xfrm>
          <a:off x="2540108" y="1555251"/>
          <a:ext cx="190143" cy="30505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2540108" y="1616261"/>
        <a:ext cx="133100" cy="183030"/>
      </dsp:txXfrm>
    </dsp:sp>
    <dsp:sp modelId="{468FF83A-9B79-494D-B269-533B37385CA4}">
      <dsp:nvSpPr>
        <dsp:cNvPr id="0" name=""/>
        <dsp:cNvSpPr/>
      </dsp:nvSpPr>
      <dsp:spPr>
        <a:xfrm>
          <a:off x="2819942" y="1259172"/>
          <a:ext cx="897208" cy="897208"/>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Imposter</a:t>
          </a:r>
        </a:p>
      </dsp:txBody>
      <dsp:txXfrm>
        <a:off x="2951335" y="1390565"/>
        <a:ext cx="634422" cy="634422"/>
      </dsp:txXfrm>
    </dsp:sp>
    <dsp:sp modelId="{BF65BD10-56F6-4C90-8116-C0D53AB6A8F7}">
      <dsp:nvSpPr>
        <dsp:cNvPr id="0" name=""/>
        <dsp:cNvSpPr/>
      </dsp:nvSpPr>
      <dsp:spPr>
        <a:xfrm rot="5400000">
          <a:off x="1917504" y="2177854"/>
          <a:ext cx="190143" cy="305050"/>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a:off x="1946026" y="2210343"/>
        <a:ext cx="133100" cy="183030"/>
      </dsp:txXfrm>
    </dsp:sp>
    <dsp:sp modelId="{31C59EF0-2DA0-42DE-B23E-AA0CFB7DB1AC}">
      <dsp:nvSpPr>
        <dsp:cNvPr id="0" name=""/>
        <dsp:cNvSpPr/>
      </dsp:nvSpPr>
      <dsp:spPr>
        <a:xfrm>
          <a:off x="1563972" y="2515142"/>
          <a:ext cx="897208" cy="897208"/>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Client 3</a:t>
          </a:r>
        </a:p>
      </dsp:txBody>
      <dsp:txXfrm>
        <a:off x="1695365" y="2646535"/>
        <a:ext cx="634422" cy="634422"/>
      </dsp:txXfrm>
    </dsp:sp>
    <dsp:sp modelId="{41AB5FA6-9773-40BB-BF8D-26180062506C}">
      <dsp:nvSpPr>
        <dsp:cNvPr id="0" name=""/>
        <dsp:cNvSpPr/>
      </dsp:nvSpPr>
      <dsp:spPr>
        <a:xfrm rot="10800000">
          <a:off x="1294901" y="1555251"/>
          <a:ext cx="190143" cy="30505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a:p>
      </dsp:txBody>
      <dsp:txXfrm rot="10800000">
        <a:off x="1351944" y="1616261"/>
        <a:ext cx="133100" cy="183030"/>
      </dsp:txXfrm>
    </dsp:sp>
    <dsp:sp modelId="{ABE78747-FCA6-468B-B027-5DB2A42953A9}">
      <dsp:nvSpPr>
        <dsp:cNvPr id="0" name=""/>
        <dsp:cNvSpPr/>
      </dsp:nvSpPr>
      <dsp:spPr>
        <a:xfrm>
          <a:off x="308002" y="1259172"/>
          <a:ext cx="897208" cy="897208"/>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Client 2</a:t>
          </a:r>
        </a:p>
      </dsp:txBody>
      <dsp:txXfrm>
        <a:off x="439395" y="1390565"/>
        <a:ext cx="634422" cy="634422"/>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ublicdomainpictures.net/view-image.php?image=220922&amp;picture=balancing-boxes" TargetMode="External"/><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hyperlink" Target="https://pixabay.com/ko/%EA%B3%84%EC%82%B0%EA%B8%B0-%EC%88%98%ED%95%99-%EC%9E%91%EC%97%85-%EC%86%94%EB%A3%A8%EC%85%98-%EA%B3%84%EC%82%B0-%ED%95%98%EB%8A%94-%EB%B0%A9%EB%B2%95-%EC%A0%80%EC%9E%A5-%EA%B3%84%EC%82%B0-1019743/" TargetMode="Externa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hyperlink" Target="https://www.socialana.com/outsourcingtips/" TargetMode="External"/><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hyperlink" Target="http://www.freeimageslive.co.uk/free_stock_image/ict-control-jpg" TargetMode="Externa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ux.stackexchange.com/questions/52372/why-are-graphical-user-interfaces-considered-user-friendly" TargetMode="External"/><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philosophicalanthropology.net/2015_09_01_archive.html" TargetMode="External"/><Relationship Id="rId2" Type="http://schemas.openxmlformats.org/officeDocument/2006/relationships/image" Target="../media/image27.jpg"/><Relationship Id="rId1" Type="http://schemas.openxmlformats.org/officeDocument/2006/relationships/slideLayout" Target="../slideLayouts/slideLayout2.xml"/><Relationship Id="rId5" Type="http://schemas.openxmlformats.org/officeDocument/2006/relationships/hyperlink" Target="https://www.wisc-online.com/assetrepository/viewasset?id=4625" TargetMode="Externa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www.pngall.com/networking-png" TargetMode="External"/><Relationship Id="rId3" Type="http://schemas.openxmlformats.org/officeDocument/2006/relationships/hyperlink" Target="https://elmerlovesoreo.blogspot.com/2011/02/13-outstanding-free-software.html" TargetMode="External"/><Relationship Id="rId7" Type="http://schemas.openxmlformats.org/officeDocument/2006/relationships/hyperlink" Target="https://pxhere.com/en/photo/1057702" TargetMode="External"/><Relationship Id="rId12"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hyperlink" Target="https://www.peoplematters.in/article/hr-analytics/7-fundamentals-scale-hr-analytics-capabilities-12634" TargetMode="External"/><Relationship Id="rId5" Type="http://schemas.openxmlformats.org/officeDocument/2006/relationships/hyperlink" Target="https://www.flickr.com/photos/torkildr/3462607995" TargetMode="External"/><Relationship Id="rId10" Type="http://schemas.openxmlformats.org/officeDocument/2006/relationships/image" Target="../media/image15.jpg"/><Relationship Id="rId4" Type="http://schemas.openxmlformats.org/officeDocument/2006/relationships/image" Target="../media/image12.jpg"/><Relationship Id="rId9" Type="http://schemas.openxmlformats.org/officeDocument/2006/relationships/hyperlink" Target="http://www.mikefal.net/2016/05/11/azure-sql-databases-and-powershell-database-restor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2CD3-4808-4572-B6E1-892A7638D72F}"/>
              </a:ext>
            </a:extLst>
          </p:cNvPr>
          <p:cNvSpPr>
            <a:spLocks noGrp="1"/>
          </p:cNvSpPr>
          <p:nvPr>
            <p:ph type="ctrTitle"/>
          </p:nvPr>
        </p:nvSpPr>
        <p:spPr/>
        <p:txBody>
          <a:bodyPr/>
          <a:lstStyle/>
          <a:p>
            <a:pPr algn="ctr"/>
            <a:r>
              <a:rPr lang="en-IN" dirty="0"/>
              <a:t>CLOUD SECURITY: </a:t>
            </a:r>
            <a:br>
              <a:rPr lang="en-IN" dirty="0"/>
            </a:br>
            <a:r>
              <a:rPr lang="en-IN" dirty="0"/>
              <a:t>CHALLENGES AND SOLUTIONS</a:t>
            </a:r>
          </a:p>
        </p:txBody>
      </p:sp>
      <p:sp>
        <p:nvSpPr>
          <p:cNvPr id="3" name="Subtitle 2">
            <a:extLst>
              <a:ext uri="{FF2B5EF4-FFF2-40B4-BE49-F238E27FC236}">
                <a16:creationId xmlns:a16="http://schemas.microsoft.com/office/drawing/2014/main" id="{71C469D6-BD80-496C-B9BA-9FA3F45A27CD}"/>
              </a:ext>
            </a:extLst>
          </p:cNvPr>
          <p:cNvSpPr>
            <a:spLocks noGrp="1"/>
          </p:cNvSpPr>
          <p:nvPr>
            <p:ph type="subTitle" idx="1"/>
          </p:nvPr>
        </p:nvSpPr>
        <p:spPr/>
        <p:txBody>
          <a:bodyPr/>
          <a:lstStyle/>
          <a:p>
            <a:endParaRPr lang="en-IN" dirty="0"/>
          </a:p>
          <a:p>
            <a:pPr algn="ctr"/>
            <a:r>
              <a:rPr lang="en-IN" cap="none" dirty="0"/>
              <a:t>Prathamesh Dhananjay Kulkarni</a:t>
            </a:r>
          </a:p>
        </p:txBody>
      </p:sp>
      <p:sp>
        <p:nvSpPr>
          <p:cNvPr id="5" name="Cloud 4">
            <a:extLst>
              <a:ext uri="{FF2B5EF4-FFF2-40B4-BE49-F238E27FC236}">
                <a16:creationId xmlns:a16="http://schemas.microsoft.com/office/drawing/2014/main" id="{E1446FCB-B96F-4594-8EE6-07539DB8B597}"/>
              </a:ext>
            </a:extLst>
          </p:cNvPr>
          <p:cNvSpPr/>
          <p:nvPr/>
        </p:nvSpPr>
        <p:spPr>
          <a:xfrm>
            <a:off x="9323294" y="421341"/>
            <a:ext cx="2375647" cy="1443318"/>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6" name="Cloud 5">
            <a:extLst>
              <a:ext uri="{FF2B5EF4-FFF2-40B4-BE49-F238E27FC236}">
                <a16:creationId xmlns:a16="http://schemas.microsoft.com/office/drawing/2014/main" id="{7EF216F6-CF15-49D0-B5F7-3FDBF359D34D}"/>
              </a:ext>
            </a:extLst>
          </p:cNvPr>
          <p:cNvSpPr/>
          <p:nvPr/>
        </p:nvSpPr>
        <p:spPr>
          <a:xfrm>
            <a:off x="125507" y="1737192"/>
            <a:ext cx="2375647" cy="1443318"/>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7" name="Cloud 6">
            <a:extLst>
              <a:ext uri="{FF2B5EF4-FFF2-40B4-BE49-F238E27FC236}">
                <a16:creationId xmlns:a16="http://schemas.microsoft.com/office/drawing/2014/main" id="{59F6355F-91FC-4E57-8299-9E55E1F9D87E}"/>
              </a:ext>
            </a:extLst>
          </p:cNvPr>
          <p:cNvSpPr/>
          <p:nvPr/>
        </p:nvSpPr>
        <p:spPr>
          <a:xfrm>
            <a:off x="7765116" y="4628216"/>
            <a:ext cx="2375647" cy="1443318"/>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pic>
        <p:nvPicPr>
          <p:cNvPr id="13" name="Graphic 12" descr="Syncing cloud">
            <a:extLst>
              <a:ext uri="{FF2B5EF4-FFF2-40B4-BE49-F238E27FC236}">
                <a16:creationId xmlns:a16="http://schemas.microsoft.com/office/drawing/2014/main" id="{DBB73607-6CCA-40DB-BAC6-1836492B59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55024" y="1030288"/>
            <a:ext cx="914400" cy="914400"/>
          </a:xfrm>
          <a:prstGeom prst="rect">
            <a:avLst/>
          </a:prstGeom>
        </p:spPr>
      </p:pic>
      <p:pic>
        <p:nvPicPr>
          <p:cNvPr id="15" name="Graphic 14" descr="Lock">
            <a:extLst>
              <a:ext uri="{FF2B5EF4-FFF2-40B4-BE49-F238E27FC236}">
                <a16:creationId xmlns:a16="http://schemas.microsoft.com/office/drawing/2014/main" id="{F80350F0-EC77-45DA-B9C4-4A8CFFFFD0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6424" y="4094724"/>
            <a:ext cx="914400" cy="914400"/>
          </a:xfrm>
          <a:prstGeom prst="rect">
            <a:avLst/>
          </a:prstGeom>
        </p:spPr>
      </p:pic>
      <p:pic>
        <p:nvPicPr>
          <p:cNvPr id="17" name="Graphic 16" descr="Key">
            <a:extLst>
              <a:ext uri="{FF2B5EF4-FFF2-40B4-BE49-F238E27FC236}">
                <a16:creationId xmlns:a16="http://schemas.microsoft.com/office/drawing/2014/main" id="{70849A09-29CE-4C08-98D5-6B10635047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2485" y="5009124"/>
            <a:ext cx="914400" cy="914400"/>
          </a:xfrm>
          <a:prstGeom prst="rect">
            <a:avLst/>
          </a:prstGeom>
          <a:scene3d>
            <a:camera prst="orthographicFront">
              <a:rot lat="0" lon="10762408" rev="19812481"/>
            </a:camera>
            <a:lightRig rig="threePt" dir="t"/>
          </a:scene3d>
        </p:spPr>
      </p:pic>
      <p:pic>
        <p:nvPicPr>
          <p:cNvPr id="19" name="Graphic 18" descr="Unlock">
            <a:extLst>
              <a:ext uri="{FF2B5EF4-FFF2-40B4-BE49-F238E27FC236}">
                <a16:creationId xmlns:a16="http://schemas.microsoft.com/office/drawing/2014/main" id="{A65FE199-32A1-47B0-955B-93A6FB1025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3599" y="3579907"/>
            <a:ext cx="914400" cy="914400"/>
          </a:xfrm>
          <a:prstGeom prst="rect">
            <a:avLst/>
          </a:prstGeom>
        </p:spPr>
      </p:pic>
    </p:spTree>
    <p:extLst>
      <p:ext uri="{BB962C8B-B14F-4D97-AF65-F5344CB8AC3E}">
        <p14:creationId xmlns:p14="http://schemas.microsoft.com/office/powerpoint/2010/main" val="39242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anim calcmode="lin" valueType="num">
                                      <p:cBhvr>
                                        <p:cTn id="8" dur="1500" fill="hold"/>
                                        <p:tgtEl>
                                          <p:spTgt spid="6"/>
                                        </p:tgtEl>
                                        <p:attrNameLst>
                                          <p:attrName>ppt_x</p:attrName>
                                        </p:attrNameLst>
                                      </p:cBhvr>
                                      <p:tavLst>
                                        <p:tav tm="0">
                                          <p:val>
                                            <p:strVal val="#ppt_x"/>
                                          </p:val>
                                        </p:tav>
                                        <p:tav tm="100000">
                                          <p:val>
                                            <p:strVal val="#ppt_x"/>
                                          </p:val>
                                        </p:tav>
                                      </p:tavLst>
                                    </p:anim>
                                    <p:anim calcmode="lin" valueType="num">
                                      <p:cBhvr>
                                        <p:cTn id="9" dur="1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500"/>
                                        <p:tgtEl>
                                          <p:spTgt spid="5"/>
                                        </p:tgtEl>
                                      </p:cBhvr>
                                    </p:animEffect>
                                    <p:anim calcmode="lin" valueType="num">
                                      <p:cBhvr>
                                        <p:cTn id="14" dur="1500" fill="hold"/>
                                        <p:tgtEl>
                                          <p:spTgt spid="5"/>
                                        </p:tgtEl>
                                        <p:attrNameLst>
                                          <p:attrName>ppt_x</p:attrName>
                                        </p:attrNameLst>
                                      </p:cBhvr>
                                      <p:tavLst>
                                        <p:tav tm="0">
                                          <p:val>
                                            <p:strVal val="#ppt_x"/>
                                          </p:val>
                                        </p:tav>
                                        <p:tav tm="100000">
                                          <p:val>
                                            <p:strVal val="#ppt_x"/>
                                          </p:val>
                                        </p:tav>
                                      </p:tavLst>
                                    </p:anim>
                                    <p:anim calcmode="lin" valueType="num">
                                      <p:cBhvr>
                                        <p:cTn id="15" dur="1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3250"/>
                            </p:stCondLst>
                            <p:childTnLst>
                              <p:par>
                                <p:cTn id="17" presetID="42" presetClass="entr" presetSubtype="0" fill="hold" grpId="0" nodeType="after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500"/>
                                        <p:tgtEl>
                                          <p:spTgt spid="7"/>
                                        </p:tgtEl>
                                      </p:cBhvr>
                                    </p:animEffect>
                                    <p:anim calcmode="lin" valueType="num">
                                      <p:cBhvr>
                                        <p:cTn id="20" dur="1500" fill="hold"/>
                                        <p:tgtEl>
                                          <p:spTgt spid="7"/>
                                        </p:tgtEl>
                                        <p:attrNameLst>
                                          <p:attrName>ppt_x</p:attrName>
                                        </p:attrNameLst>
                                      </p:cBhvr>
                                      <p:tavLst>
                                        <p:tav tm="0">
                                          <p:val>
                                            <p:strVal val="#ppt_x"/>
                                          </p:val>
                                        </p:tav>
                                        <p:tav tm="100000">
                                          <p:val>
                                            <p:strVal val="#ppt_x"/>
                                          </p:val>
                                        </p:tav>
                                      </p:tavLst>
                                    </p:anim>
                                    <p:anim calcmode="lin" valueType="num">
                                      <p:cBhvr>
                                        <p:cTn id="21" dur="1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C889-F2FE-42C5-916F-AC399872139F}"/>
              </a:ext>
            </a:extLst>
          </p:cNvPr>
          <p:cNvSpPr>
            <a:spLocks noGrp="1"/>
          </p:cNvSpPr>
          <p:nvPr>
            <p:ph type="title"/>
          </p:nvPr>
        </p:nvSpPr>
        <p:spPr/>
        <p:txBody>
          <a:bodyPr/>
          <a:lstStyle/>
          <a:p>
            <a:r>
              <a:rPr lang="en-IN" cap="none" dirty="0"/>
              <a:t>Characteristics Of Cloud Computing</a:t>
            </a:r>
          </a:p>
        </p:txBody>
      </p:sp>
      <p:sp>
        <p:nvSpPr>
          <p:cNvPr id="3" name="Content Placeholder 2">
            <a:extLst>
              <a:ext uri="{FF2B5EF4-FFF2-40B4-BE49-F238E27FC236}">
                <a16:creationId xmlns:a16="http://schemas.microsoft.com/office/drawing/2014/main" id="{9E8E348C-A838-4F3D-81B3-122DFD87C433}"/>
              </a:ext>
            </a:extLst>
          </p:cNvPr>
          <p:cNvSpPr>
            <a:spLocks noGrp="1"/>
          </p:cNvSpPr>
          <p:nvPr>
            <p:ph idx="1"/>
          </p:nvPr>
        </p:nvSpPr>
        <p:spPr/>
        <p:txBody>
          <a:bodyPr/>
          <a:lstStyle/>
          <a:p>
            <a:r>
              <a:rPr lang="en-IN" dirty="0"/>
              <a:t>On-demand self-service – No human interaction needed with the CP</a:t>
            </a:r>
          </a:p>
          <a:p>
            <a:r>
              <a:rPr lang="en-IN" dirty="0"/>
              <a:t>Resource pooling – IT resources pooled/grouped using multi-tenant model</a:t>
            </a:r>
          </a:p>
          <a:p>
            <a:r>
              <a:rPr lang="en-IN" dirty="0"/>
              <a:t>Broad network access – Accessible over heterogenous devices and networks</a:t>
            </a:r>
          </a:p>
          <a:p>
            <a:r>
              <a:rPr lang="en-IN" dirty="0"/>
              <a:t>Rapid elasticity –  Scale in and scale out rapidly</a:t>
            </a:r>
          </a:p>
          <a:p>
            <a:r>
              <a:rPr lang="en-IN" dirty="0"/>
              <a:t>Measured service – Keep track of resources used</a:t>
            </a:r>
          </a:p>
        </p:txBody>
      </p:sp>
    </p:spTree>
    <p:extLst>
      <p:ext uri="{BB962C8B-B14F-4D97-AF65-F5344CB8AC3E}">
        <p14:creationId xmlns:p14="http://schemas.microsoft.com/office/powerpoint/2010/main" val="39432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17A5-989B-4FC9-A8A8-2E89A4E49A22}"/>
              </a:ext>
            </a:extLst>
          </p:cNvPr>
          <p:cNvSpPr>
            <a:spLocks noGrp="1"/>
          </p:cNvSpPr>
          <p:nvPr>
            <p:ph type="title"/>
          </p:nvPr>
        </p:nvSpPr>
        <p:spPr/>
        <p:txBody>
          <a:bodyPr/>
          <a:lstStyle/>
          <a:p>
            <a:r>
              <a:rPr lang="en-IN" cap="none" dirty="0"/>
              <a:t>Cloud Security: 5 Main Challenges</a:t>
            </a:r>
          </a:p>
        </p:txBody>
      </p:sp>
      <p:sp>
        <p:nvSpPr>
          <p:cNvPr id="3" name="Content Placeholder 2">
            <a:extLst>
              <a:ext uri="{FF2B5EF4-FFF2-40B4-BE49-F238E27FC236}">
                <a16:creationId xmlns:a16="http://schemas.microsoft.com/office/drawing/2014/main" id="{EEF9D336-34B0-4CB4-8D10-37A6464DD83D}"/>
              </a:ext>
            </a:extLst>
          </p:cNvPr>
          <p:cNvSpPr>
            <a:spLocks noGrp="1"/>
          </p:cNvSpPr>
          <p:nvPr>
            <p:ph idx="1"/>
          </p:nvPr>
        </p:nvSpPr>
        <p:spPr/>
        <p:txBody>
          <a:bodyPr/>
          <a:lstStyle/>
          <a:p>
            <a:pPr marL="457200" indent="-457200">
              <a:buAutoNum type="arabicPeriod"/>
            </a:pPr>
            <a:r>
              <a:rPr lang="en-IN" dirty="0"/>
              <a:t>Massive Data and Intense Computation</a:t>
            </a:r>
          </a:p>
          <a:p>
            <a:r>
              <a:rPr lang="en-IN" dirty="0"/>
              <a:t>Traditional security mechanisms are not sufficient</a:t>
            </a:r>
          </a:p>
          <a:p>
            <a:r>
              <a:rPr lang="en-IN" dirty="0"/>
              <a:t>Example – Impractical to hash entire dataset to verify data integrity</a:t>
            </a:r>
          </a:p>
          <a:p>
            <a:endParaRPr lang="en-IN" dirty="0"/>
          </a:p>
          <a:p>
            <a:pPr marL="0" indent="0">
              <a:buNone/>
            </a:pPr>
            <a:endParaRPr lang="en-IN" dirty="0"/>
          </a:p>
        </p:txBody>
      </p:sp>
      <p:pic>
        <p:nvPicPr>
          <p:cNvPr id="5" name="Picture 4">
            <a:extLst>
              <a:ext uri="{FF2B5EF4-FFF2-40B4-BE49-F238E27FC236}">
                <a16:creationId xmlns:a16="http://schemas.microsoft.com/office/drawing/2014/main" id="{E15793E8-5742-43CA-9B2A-03E9EF2A959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743201" y="3939661"/>
            <a:ext cx="2357717" cy="2423348"/>
          </a:xfrm>
          <a:prstGeom prst="rect">
            <a:avLst/>
          </a:prstGeom>
        </p:spPr>
      </p:pic>
      <p:sp>
        <p:nvSpPr>
          <p:cNvPr id="6" name="TextBox 5">
            <a:extLst>
              <a:ext uri="{FF2B5EF4-FFF2-40B4-BE49-F238E27FC236}">
                <a16:creationId xmlns:a16="http://schemas.microsoft.com/office/drawing/2014/main" id="{D6BAEF09-EE0B-4304-988B-3DD055B22092}"/>
              </a:ext>
            </a:extLst>
          </p:cNvPr>
          <p:cNvSpPr txBox="1"/>
          <p:nvPr/>
        </p:nvSpPr>
        <p:spPr>
          <a:xfrm>
            <a:off x="3801037" y="4902436"/>
            <a:ext cx="762000" cy="369332"/>
          </a:xfrm>
          <a:prstGeom prst="rect">
            <a:avLst/>
          </a:prstGeom>
          <a:noFill/>
        </p:spPr>
        <p:txBody>
          <a:bodyPr wrap="square" rtlCol="0">
            <a:spAutoFit/>
          </a:bodyPr>
          <a:lstStyle/>
          <a:p>
            <a:r>
              <a:rPr lang="en-IN" dirty="0"/>
              <a:t>Data</a:t>
            </a:r>
          </a:p>
        </p:txBody>
      </p:sp>
      <p:sp>
        <p:nvSpPr>
          <p:cNvPr id="7" name="TextBox 6">
            <a:extLst>
              <a:ext uri="{FF2B5EF4-FFF2-40B4-BE49-F238E27FC236}">
                <a16:creationId xmlns:a16="http://schemas.microsoft.com/office/drawing/2014/main" id="{B5EBEC78-FA62-4A0D-A168-070A4934E6F5}"/>
              </a:ext>
            </a:extLst>
          </p:cNvPr>
          <p:cNvSpPr txBox="1"/>
          <p:nvPr/>
        </p:nvSpPr>
        <p:spPr>
          <a:xfrm>
            <a:off x="3998261" y="4516432"/>
            <a:ext cx="640976" cy="338554"/>
          </a:xfrm>
          <a:prstGeom prst="rect">
            <a:avLst/>
          </a:prstGeom>
          <a:noFill/>
        </p:spPr>
        <p:txBody>
          <a:bodyPr wrap="square" rtlCol="0">
            <a:spAutoFit/>
          </a:bodyPr>
          <a:lstStyle/>
          <a:p>
            <a:r>
              <a:rPr lang="en-IN" sz="1600" dirty="0"/>
              <a:t>Data</a:t>
            </a:r>
          </a:p>
        </p:txBody>
      </p:sp>
      <p:pic>
        <p:nvPicPr>
          <p:cNvPr id="9" name="Picture 8">
            <a:extLst>
              <a:ext uri="{FF2B5EF4-FFF2-40B4-BE49-F238E27FC236}">
                <a16:creationId xmlns:a16="http://schemas.microsoft.com/office/drawing/2014/main" id="{8C8608DA-34CF-42A1-ADDA-CDE03B586BE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879410" y="3917847"/>
            <a:ext cx="2423348" cy="2423348"/>
          </a:xfrm>
          <a:prstGeom prst="rect">
            <a:avLst/>
          </a:prstGeom>
        </p:spPr>
      </p:pic>
    </p:spTree>
    <p:extLst>
      <p:ext uri="{BB962C8B-B14F-4D97-AF65-F5344CB8AC3E}">
        <p14:creationId xmlns:p14="http://schemas.microsoft.com/office/powerpoint/2010/main" val="83629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AF93-15B5-4D07-A470-0C13B35BE524}"/>
              </a:ext>
            </a:extLst>
          </p:cNvPr>
          <p:cNvSpPr>
            <a:spLocks noGrp="1"/>
          </p:cNvSpPr>
          <p:nvPr>
            <p:ph type="title"/>
          </p:nvPr>
        </p:nvSpPr>
        <p:spPr/>
        <p:txBody>
          <a:bodyPr/>
          <a:lstStyle/>
          <a:p>
            <a:r>
              <a:rPr lang="en-IN" cap="none" dirty="0"/>
              <a:t>Cloud Security: 5 Main Challenges</a:t>
            </a:r>
            <a:endParaRPr lang="en-IN" dirty="0"/>
          </a:p>
        </p:txBody>
      </p:sp>
      <p:sp>
        <p:nvSpPr>
          <p:cNvPr id="3" name="Content Placeholder 2">
            <a:extLst>
              <a:ext uri="{FF2B5EF4-FFF2-40B4-BE49-F238E27FC236}">
                <a16:creationId xmlns:a16="http://schemas.microsoft.com/office/drawing/2014/main" id="{CFF8157E-5A65-46C0-932E-8A2FD7E69FF3}"/>
              </a:ext>
            </a:extLst>
          </p:cNvPr>
          <p:cNvSpPr>
            <a:spLocks noGrp="1"/>
          </p:cNvSpPr>
          <p:nvPr>
            <p:ph idx="1"/>
          </p:nvPr>
        </p:nvSpPr>
        <p:spPr/>
        <p:txBody>
          <a:bodyPr/>
          <a:lstStyle/>
          <a:p>
            <a:pPr marL="0" indent="0">
              <a:buNone/>
            </a:pPr>
            <a:r>
              <a:rPr lang="en-IN" dirty="0"/>
              <a:t>2. Multi-tenancy </a:t>
            </a:r>
          </a:p>
          <a:p>
            <a:r>
              <a:rPr lang="en-IN" dirty="0"/>
              <a:t>Resources shared by multiple customers</a:t>
            </a:r>
          </a:p>
          <a:p>
            <a:r>
              <a:rPr lang="en-IN" dirty="0"/>
              <a:t>Data of multiple users reside on same machines</a:t>
            </a:r>
          </a:p>
          <a:p>
            <a:r>
              <a:rPr lang="en-IN" dirty="0"/>
              <a:t>Creates issues like data breach, computation breach</a:t>
            </a:r>
          </a:p>
          <a:p>
            <a:r>
              <a:rPr lang="en-IN" dirty="0"/>
              <a:t>Security risk from unknown peers</a:t>
            </a:r>
          </a:p>
        </p:txBody>
      </p:sp>
      <p:graphicFrame>
        <p:nvGraphicFramePr>
          <p:cNvPr id="4" name="Diagram 3">
            <a:extLst>
              <a:ext uri="{FF2B5EF4-FFF2-40B4-BE49-F238E27FC236}">
                <a16:creationId xmlns:a16="http://schemas.microsoft.com/office/drawing/2014/main" id="{A758DD4D-9FBB-4CA5-B623-78B29E772913}"/>
              </a:ext>
            </a:extLst>
          </p:cNvPr>
          <p:cNvGraphicFramePr/>
          <p:nvPr>
            <p:extLst>
              <p:ext uri="{D42A27DB-BD31-4B8C-83A1-F6EECF244321}">
                <p14:modId xmlns:p14="http://schemas.microsoft.com/office/powerpoint/2010/main" val="351840063"/>
              </p:ext>
            </p:extLst>
          </p:nvPr>
        </p:nvGraphicFramePr>
        <p:xfrm>
          <a:off x="7879976" y="2008093"/>
          <a:ext cx="4025153" cy="3415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180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EA0B-2EC6-4D76-B20B-3583F07C502E}"/>
              </a:ext>
            </a:extLst>
          </p:cNvPr>
          <p:cNvSpPr>
            <a:spLocks noGrp="1"/>
          </p:cNvSpPr>
          <p:nvPr>
            <p:ph type="title"/>
          </p:nvPr>
        </p:nvSpPr>
        <p:spPr/>
        <p:txBody>
          <a:bodyPr/>
          <a:lstStyle/>
          <a:p>
            <a:r>
              <a:rPr lang="en-IN" cap="none" dirty="0"/>
              <a:t>Cloud Security: 5 Main Challenges</a:t>
            </a:r>
            <a:endParaRPr lang="en-IN" dirty="0"/>
          </a:p>
        </p:txBody>
      </p:sp>
      <p:sp>
        <p:nvSpPr>
          <p:cNvPr id="3" name="Content Placeholder 2">
            <a:extLst>
              <a:ext uri="{FF2B5EF4-FFF2-40B4-BE49-F238E27FC236}">
                <a16:creationId xmlns:a16="http://schemas.microsoft.com/office/drawing/2014/main" id="{6A004BD4-4A5A-420C-AE5B-DA88AAA1BC34}"/>
              </a:ext>
            </a:extLst>
          </p:cNvPr>
          <p:cNvSpPr>
            <a:spLocks noGrp="1"/>
          </p:cNvSpPr>
          <p:nvPr>
            <p:ph idx="1"/>
          </p:nvPr>
        </p:nvSpPr>
        <p:spPr/>
        <p:txBody>
          <a:bodyPr/>
          <a:lstStyle/>
          <a:p>
            <a:r>
              <a:rPr lang="en-IN" dirty="0"/>
              <a:t>3. Outsourcing</a:t>
            </a:r>
          </a:p>
          <a:p>
            <a:r>
              <a:rPr lang="en-US" dirty="0"/>
              <a:t>Customers physically lose control on their data and tasks</a:t>
            </a:r>
          </a:p>
          <a:p>
            <a:r>
              <a:rPr lang="en-US" dirty="0"/>
              <a:t>No knowledge or control over data</a:t>
            </a:r>
          </a:p>
          <a:p>
            <a:r>
              <a:rPr lang="en-US" dirty="0"/>
              <a:t>Loss of control over confidential data is root cause of cloud insecurity</a:t>
            </a:r>
            <a:endParaRPr lang="en-IN" dirty="0"/>
          </a:p>
        </p:txBody>
      </p:sp>
      <p:pic>
        <p:nvPicPr>
          <p:cNvPr id="5" name="Picture 4">
            <a:extLst>
              <a:ext uri="{FF2B5EF4-FFF2-40B4-BE49-F238E27FC236}">
                <a16:creationId xmlns:a16="http://schemas.microsoft.com/office/drawing/2014/main" id="{3E3DC934-E1F6-4745-B383-00E72ED0F95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02541" y="4554424"/>
            <a:ext cx="2830606" cy="1884588"/>
          </a:xfrm>
          <a:prstGeom prst="rect">
            <a:avLst/>
          </a:prstGeom>
        </p:spPr>
      </p:pic>
      <p:pic>
        <p:nvPicPr>
          <p:cNvPr id="8" name="Picture 7">
            <a:extLst>
              <a:ext uri="{FF2B5EF4-FFF2-40B4-BE49-F238E27FC236}">
                <a16:creationId xmlns:a16="http://schemas.microsoft.com/office/drawing/2014/main" id="{04358C22-BAA2-4780-88F6-C7079DF39E8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317877" y="4555446"/>
            <a:ext cx="2830606" cy="1883566"/>
          </a:xfrm>
          <a:prstGeom prst="rect">
            <a:avLst/>
          </a:prstGeom>
        </p:spPr>
      </p:pic>
      <p:sp>
        <p:nvSpPr>
          <p:cNvPr id="19" name="TextBox 18">
            <a:extLst>
              <a:ext uri="{FF2B5EF4-FFF2-40B4-BE49-F238E27FC236}">
                <a16:creationId xmlns:a16="http://schemas.microsoft.com/office/drawing/2014/main" id="{00B457F5-D6F8-4A94-A185-4F3AED9C7956}"/>
              </a:ext>
            </a:extLst>
          </p:cNvPr>
          <p:cNvSpPr txBox="1"/>
          <p:nvPr/>
        </p:nvSpPr>
        <p:spPr>
          <a:xfrm rot="447783">
            <a:off x="6998608" y="5405757"/>
            <a:ext cx="513282" cy="430887"/>
          </a:xfrm>
          <a:prstGeom prst="rect">
            <a:avLst/>
          </a:prstGeom>
          <a:noFill/>
          <a:ln>
            <a:noFill/>
          </a:ln>
          <a:scene3d>
            <a:camera prst="orthographicFront">
              <a:rot lat="19802440" lon="21360049" rev="21274530"/>
            </a:camera>
            <a:lightRig rig="threePt" dir="t"/>
          </a:scene3d>
        </p:spPr>
        <p:txBody>
          <a:bodyPr wrap="none" rtlCol="0">
            <a:spAutoFit/>
          </a:bodyPr>
          <a:lstStyle/>
          <a:p>
            <a:r>
              <a:rPr lang="en-IN" sz="2200" dirty="0">
                <a:solidFill>
                  <a:schemeClr val="tx1">
                    <a:alpha val="80000"/>
                  </a:schemeClr>
                </a:solidFill>
              </a:rPr>
              <a:t>No</a:t>
            </a:r>
          </a:p>
        </p:txBody>
      </p:sp>
    </p:spTree>
    <p:extLst>
      <p:ext uri="{BB962C8B-B14F-4D97-AF65-F5344CB8AC3E}">
        <p14:creationId xmlns:p14="http://schemas.microsoft.com/office/powerpoint/2010/main" val="1222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1000"/>
                                        <p:tgtEl>
                                          <p:spTgt spid="19"/>
                                        </p:tgtEl>
                                      </p:cBhvr>
                                    </p:animEffect>
                                    <p:anim calcmode="lin" valueType="num">
                                      <p:cBhvr>
                                        <p:cTn id="25" dur="1000" fill="hold"/>
                                        <p:tgtEl>
                                          <p:spTgt spid="19"/>
                                        </p:tgtEl>
                                        <p:attrNameLst>
                                          <p:attrName>ppt_x</p:attrName>
                                        </p:attrNameLst>
                                      </p:cBhvr>
                                      <p:tavLst>
                                        <p:tav tm="0">
                                          <p:val>
                                            <p:strVal val="#ppt_x"/>
                                          </p:val>
                                        </p:tav>
                                        <p:tav tm="100000">
                                          <p:val>
                                            <p:strVal val="#ppt_x"/>
                                          </p:val>
                                        </p:tav>
                                      </p:tavLst>
                                    </p:anim>
                                    <p:anim calcmode="lin" valueType="num">
                                      <p:cBhvr>
                                        <p:cTn id="2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94E96-2D59-4927-A2C3-37C6FC29B4E5}"/>
              </a:ext>
            </a:extLst>
          </p:cNvPr>
          <p:cNvSpPr>
            <a:spLocks noGrp="1"/>
          </p:cNvSpPr>
          <p:nvPr>
            <p:ph type="title"/>
          </p:nvPr>
        </p:nvSpPr>
        <p:spPr/>
        <p:txBody>
          <a:bodyPr/>
          <a:lstStyle/>
          <a:p>
            <a:r>
              <a:rPr lang="en-IN" cap="none" dirty="0"/>
              <a:t>Cloud Security: 5 Main Challenges</a:t>
            </a:r>
            <a:endParaRPr lang="en-IN" dirty="0"/>
          </a:p>
        </p:txBody>
      </p:sp>
      <p:sp>
        <p:nvSpPr>
          <p:cNvPr id="3" name="Content Placeholder 2">
            <a:extLst>
              <a:ext uri="{FF2B5EF4-FFF2-40B4-BE49-F238E27FC236}">
                <a16:creationId xmlns:a16="http://schemas.microsoft.com/office/drawing/2014/main" id="{3AD9F4F9-7C4C-4E3C-B968-712193C6626B}"/>
              </a:ext>
            </a:extLst>
          </p:cNvPr>
          <p:cNvSpPr>
            <a:spLocks noGrp="1"/>
          </p:cNvSpPr>
          <p:nvPr>
            <p:ph idx="1"/>
          </p:nvPr>
        </p:nvSpPr>
        <p:spPr/>
        <p:txBody>
          <a:bodyPr/>
          <a:lstStyle/>
          <a:p>
            <a:pPr marL="0" indent="0">
              <a:buNone/>
            </a:pPr>
            <a:r>
              <a:rPr lang="en-IN" dirty="0"/>
              <a:t>4. Data Storage Risk</a:t>
            </a:r>
          </a:p>
          <a:p>
            <a:r>
              <a:rPr lang="en-IN" dirty="0"/>
              <a:t>Data is stored in centralized storages with peer data</a:t>
            </a:r>
          </a:p>
          <a:p>
            <a:r>
              <a:rPr lang="en-IN" dirty="0"/>
              <a:t>Customers have no knowledge of the whereabouts of their own data</a:t>
            </a:r>
          </a:p>
        </p:txBody>
      </p:sp>
      <p:sp>
        <p:nvSpPr>
          <p:cNvPr id="14" name="Arrow: Circular 13">
            <a:extLst>
              <a:ext uri="{FF2B5EF4-FFF2-40B4-BE49-F238E27FC236}">
                <a16:creationId xmlns:a16="http://schemas.microsoft.com/office/drawing/2014/main" id="{5FAA190B-20AB-4854-B165-4BC0E5E9604C}"/>
              </a:ext>
            </a:extLst>
          </p:cNvPr>
          <p:cNvSpPr/>
          <p:nvPr/>
        </p:nvSpPr>
        <p:spPr>
          <a:xfrm rot="19968511">
            <a:off x="4862511" y="4312488"/>
            <a:ext cx="1628775" cy="1447800"/>
          </a:xfrm>
          <a:prstGeom prst="circularArrow">
            <a:avLst>
              <a:gd name="adj1" fmla="val 12500"/>
              <a:gd name="adj2" fmla="val 1142319"/>
              <a:gd name="adj3" fmla="val 20457681"/>
              <a:gd name="adj4" fmla="val 14261977"/>
              <a:gd name="adj5" fmla="val 125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TextBox 14">
            <a:extLst>
              <a:ext uri="{FF2B5EF4-FFF2-40B4-BE49-F238E27FC236}">
                <a16:creationId xmlns:a16="http://schemas.microsoft.com/office/drawing/2014/main" id="{45FA625E-63EC-4FBE-A06A-038B648C1F79}"/>
              </a:ext>
            </a:extLst>
          </p:cNvPr>
          <p:cNvSpPr txBox="1"/>
          <p:nvPr/>
        </p:nvSpPr>
        <p:spPr>
          <a:xfrm>
            <a:off x="2593639" y="4851722"/>
            <a:ext cx="2893100" cy="646331"/>
          </a:xfrm>
          <a:prstGeom prst="rect">
            <a:avLst/>
          </a:prstGeom>
          <a:noFill/>
        </p:spPr>
        <p:txBody>
          <a:bodyPr wrap="none" rtlCol="0">
            <a:spAutoFit/>
          </a:bodyPr>
          <a:lstStyle/>
          <a:p>
            <a:pPr algn="ctr"/>
            <a:r>
              <a:rPr lang="en-IN" dirty="0">
                <a:solidFill>
                  <a:schemeClr val="bg1"/>
                </a:solidFill>
              </a:rPr>
              <a:t>Your data is somewhere here!</a:t>
            </a:r>
          </a:p>
          <a:p>
            <a:pPr algn="ctr"/>
            <a:r>
              <a:rPr lang="en-IN" dirty="0">
                <a:solidFill>
                  <a:schemeClr val="bg1"/>
                </a:solidFill>
              </a:rPr>
              <a:t>(Probably)</a:t>
            </a:r>
          </a:p>
        </p:txBody>
      </p:sp>
      <mc:AlternateContent xmlns:mc="http://schemas.openxmlformats.org/markup-compatibility/2006">
        <mc:Choice xmlns:am3d="http://schemas.microsoft.com/office/drawing/2017/model3d" Requires="am3d">
          <p:graphicFrame>
            <p:nvGraphicFramePr>
              <p:cNvPr id="16" name="3D Model 15" descr="The Earth">
                <a:extLst>
                  <a:ext uri="{FF2B5EF4-FFF2-40B4-BE49-F238E27FC236}">
                    <a16:creationId xmlns:a16="http://schemas.microsoft.com/office/drawing/2014/main" id="{07AFD7FE-F85D-4603-978C-573CF1DB6E90}"/>
                  </a:ext>
                </a:extLst>
              </p:cNvPr>
              <p:cNvGraphicFramePr>
                <a:graphicFrameLocks noChangeAspect="1"/>
              </p:cNvGraphicFramePr>
              <p:nvPr>
                <p:extLst>
                  <p:ext uri="{D42A27DB-BD31-4B8C-83A1-F6EECF244321}">
                    <p14:modId xmlns:p14="http://schemas.microsoft.com/office/powerpoint/2010/main" val="457157368"/>
                  </p:ext>
                </p:extLst>
              </p:nvPr>
            </p:nvGraphicFramePr>
            <p:xfrm>
              <a:off x="6309613" y="4237351"/>
              <a:ext cx="2282771" cy="2339842"/>
            </p:xfrm>
            <a:graphic>
              <a:graphicData uri="http://schemas.microsoft.com/office/drawing/2017/model3d">
                <am3d:model3d r:embed="rId2">
                  <am3d:spPr>
                    <a:xfrm>
                      <a:off x="0" y="0"/>
                      <a:ext cx="2282771" cy="2339842"/>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1575319" ay="66457" az="32792"/>
                    <am3d:postTrans dx="0" dy="0" dz="0"/>
                  </am3d:trans>
                  <am3d:raster rName="Office3DRenderer" rVer="16.0.8326">
                    <am3d:blip r:embed="rId3"/>
                  </am3d:raster>
                  <am3d:objViewport viewportSz="40519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The Earth">
                <a:extLst>
                  <a:ext uri="{FF2B5EF4-FFF2-40B4-BE49-F238E27FC236}">
                    <a16:creationId xmlns:a16="http://schemas.microsoft.com/office/drawing/2014/main" id="{07AFD7FE-F85D-4603-978C-573CF1DB6E90}"/>
                  </a:ext>
                </a:extLst>
              </p:cNvPr>
              <p:cNvPicPr>
                <a:picLocks noGrp="1" noRot="1" noChangeAspect="1" noMove="1" noResize="1" noEditPoints="1" noAdjustHandles="1" noChangeArrowheads="1" noChangeShapeType="1" noCrop="1"/>
              </p:cNvPicPr>
              <p:nvPr/>
            </p:nvPicPr>
            <p:blipFill>
              <a:blip r:embed="rId3"/>
              <a:stretch>
                <a:fillRect/>
              </a:stretch>
            </p:blipFill>
            <p:spPr>
              <a:xfrm>
                <a:off x="6309613" y="4237351"/>
                <a:ext cx="2282771" cy="2339842"/>
              </a:xfrm>
              <a:prstGeom prst="rect">
                <a:avLst/>
              </a:prstGeom>
            </p:spPr>
          </p:pic>
        </mc:Fallback>
      </mc:AlternateContent>
    </p:spTree>
    <p:extLst>
      <p:ext uri="{BB962C8B-B14F-4D97-AF65-F5344CB8AC3E}">
        <p14:creationId xmlns:p14="http://schemas.microsoft.com/office/powerpoint/2010/main" val="37934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3B14-39B2-4EF4-993A-05ECE98B1DB6}"/>
              </a:ext>
            </a:extLst>
          </p:cNvPr>
          <p:cNvSpPr>
            <a:spLocks noGrp="1"/>
          </p:cNvSpPr>
          <p:nvPr>
            <p:ph type="title"/>
          </p:nvPr>
        </p:nvSpPr>
        <p:spPr/>
        <p:txBody>
          <a:bodyPr/>
          <a:lstStyle/>
          <a:p>
            <a:r>
              <a:rPr lang="en-IN" cap="none" dirty="0"/>
              <a:t>Cloud Security: 5 Main Challenges</a:t>
            </a:r>
            <a:endParaRPr lang="en-IN" dirty="0"/>
          </a:p>
        </p:txBody>
      </p:sp>
      <p:sp>
        <p:nvSpPr>
          <p:cNvPr id="3" name="Content Placeholder 2">
            <a:extLst>
              <a:ext uri="{FF2B5EF4-FFF2-40B4-BE49-F238E27FC236}">
                <a16:creationId xmlns:a16="http://schemas.microsoft.com/office/drawing/2014/main" id="{65D05002-18CD-468E-89B1-2DDDC75E80FC}"/>
              </a:ext>
            </a:extLst>
          </p:cNvPr>
          <p:cNvSpPr>
            <a:spLocks noGrp="1"/>
          </p:cNvSpPr>
          <p:nvPr>
            <p:ph idx="1"/>
          </p:nvPr>
        </p:nvSpPr>
        <p:spPr/>
        <p:txBody>
          <a:bodyPr/>
          <a:lstStyle/>
          <a:p>
            <a:pPr marL="0" indent="0">
              <a:buNone/>
            </a:pPr>
            <a:r>
              <a:rPr lang="en-IN" dirty="0"/>
              <a:t>5. Data Transmission Risk</a:t>
            </a:r>
          </a:p>
          <a:p>
            <a:r>
              <a:rPr lang="en-US" dirty="0"/>
              <a:t>Data transmission depends absolutely on the network in cloud storage mode</a:t>
            </a:r>
          </a:p>
          <a:p>
            <a:r>
              <a:rPr lang="en-US" dirty="0"/>
              <a:t>The threat of network attacks on data security is badly big</a:t>
            </a:r>
          </a:p>
          <a:p>
            <a:r>
              <a:rPr lang="en-US" dirty="0"/>
              <a:t>Hackers may intercept information, modify access rights, obtain or modify data while in transit</a:t>
            </a:r>
            <a:endParaRPr lang="en-IN" dirty="0"/>
          </a:p>
        </p:txBody>
      </p:sp>
      <p:pic>
        <p:nvPicPr>
          <p:cNvPr id="5" name="Picture 4">
            <a:extLst>
              <a:ext uri="{FF2B5EF4-FFF2-40B4-BE49-F238E27FC236}">
                <a16:creationId xmlns:a16="http://schemas.microsoft.com/office/drawing/2014/main" id="{FB7A78A0-E418-4DE9-93AE-5EE99FFEA24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173070" y="5318312"/>
            <a:ext cx="3281675" cy="723899"/>
          </a:xfrm>
          <a:prstGeom prst="rect">
            <a:avLst/>
          </a:prstGeom>
        </p:spPr>
      </p:pic>
      <p:cxnSp>
        <p:nvCxnSpPr>
          <p:cNvPr id="8" name="Straight Connector 7">
            <a:extLst>
              <a:ext uri="{FF2B5EF4-FFF2-40B4-BE49-F238E27FC236}">
                <a16:creationId xmlns:a16="http://schemas.microsoft.com/office/drawing/2014/main" id="{71FD44C7-655D-457A-A451-185A28C74C54}"/>
              </a:ext>
            </a:extLst>
          </p:cNvPr>
          <p:cNvCxnSpPr/>
          <p:nvPr/>
        </p:nvCxnSpPr>
        <p:spPr>
          <a:xfrm flipV="1">
            <a:off x="5889812" y="5074023"/>
            <a:ext cx="0" cy="1183341"/>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061A95D5-22D7-454C-AFCD-A1720C7237A9}"/>
              </a:ext>
            </a:extLst>
          </p:cNvPr>
          <p:cNvSpPr txBox="1"/>
          <p:nvPr/>
        </p:nvSpPr>
        <p:spPr>
          <a:xfrm>
            <a:off x="5473672" y="4736958"/>
            <a:ext cx="832279" cy="369332"/>
          </a:xfrm>
          <a:prstGeom prst="rect">
            <a:avLst/>
          </a:prstGeom>
          <a:noFill/>
        </p:spPr>
        <p:txBody>
          <a:bodyPr wrap="none" rtlCol="0">
            <a:spAutoFit/>
          </a:bodyPr>
          <a:lstStyle/>
          <a:p>
            <a:r>
              <a:rPr lang="en-IN" dirty="0">
                <a:solidFill>
                  <a:srgbClr val="FF0000"/>
                </a:solidFill>
              </a:rPr>
              <a:t>Hacker</a:t>
            </a:r>
          </a:p>
        </p:txBody>
      </p:sp>
    </p:spTree>
    <p:extLst>
      <p:ext uri="{BB962C8B-B14F-4D97-AF65-F5344CB8AC3E}">
        <p14:creationId xmlns:p14="http://schemas.microsoft.com/office/powerpoint/2010/main" val="12592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500"/>
                                        <p:tgtEl>
                                          <p:spTgt spid="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F975F-FB87-42F9-A443-294939D16F95}"/>
              </a:ext>
            </a:extLst>
          </p:cNvPr>
          <p:cNvSpPr>
            <a:spLocks noGrp="1"/>
          </p:cNvSpPr>
          <p:nvPr>
            <p:ph type="title"/>
          </p:nvPr>
        </p:nvSpPr>
        <p:spPr/>
        <p:txBody>
          <a:bodyPr/>
          <a:lstStyle/>
          <a:p>
            <a:r>
              <a:rPr lang="en-IN" cap="none" dirty="0"/>
              <a:t>Need For Security In Cloud</a:t>
            </a:r>
          </a:p>
        </p:txBody>
      </p:sp>
      <p:sp>
        <p:nvSpPr>
          <p:cNvPr id="3" name="Content Placeholder 2">
            <a:extLst>
              <a:ext uri="{FF2B5EF4-FFF2-40B4-BE49-F238E27FC236}">
                <a16:creationId xmlns:a16="http://schemas.microsoft.com/office/drawing/2014/main" id="{76BD1266-D160-4852-A208-A6249A30A402}"/>
              </a:ext>
            </a:extLst>
          </p:cNvPr>
          <p:cNvSpPr>
            <a:spLocks noGrp="1"/>
          </p:cNvSpPr>
          <p:nvPr>
            <p:ph idx="1"/>
          </p:nvPr>
        </p:nvSpPr>
        <p:spPr/>
        <p:txBody>
          <a:bodyPr>
            <a:normAutofit fontScale="92500"/>
          </a:bodyPr>
          <a:lstStyle/>
          <a:p>
            <a:r>
              <a:rPr lang="en-US" dirty="0"/>
              <a:t>Dependence on cloud is analogous to dependence on public transportation</a:t>
            </a:r>
          </a:p>
          <a:p>
            <a:r>
              <a:rPr lang="en-US" dirty="0"/>
              <a:t>Forces one to trust over which one has no control, limits what one can transport, and subjects us to rules and schedules that wouldn’t apply if one had their own vehicles</a:t>
            </a:r>
          </a:p>
          <a:p>
            <a:r>
              <a:rPr lang="en-US" dirty="0"/>
              <a:t>But so economical that one doesn’t realistically have any alternative</a:t>
            </a:r>
          </a:p>
          <a:p>
            <a:r>
              <a:rPr lang="en-US" dirty="0"/>
              <a:t>Users rely completely on CPs for exercising appropriate security measures</a:t>
            </a:r>
          </a:p>
          <a:p>
            <a:r>
              <a:rPr lang="en-US" dirty="0"/>
              <a:t>Therefore, cloud security issue is one of the most important topics today in IT industry</a:t>
            </a:r>
          </a:p>
          <a:p>
            <a:endParaRPr lang="en-IN" dirty="0"/>
          </a:p>
        </p:txBody>
      </p:sp>
    </p:spTree>
    <p:extLst>
      <p:ext uri="{BB962C8B-B14F-4D97-AF65-F5344CB8AC3E}">
        <p14:creationId xmlns:p14="http://schemas.microsoft.com/office/powerpoint/2010/main" val="350294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B344-8C86-4DBE-B96A-7F7B42120E5E}"/>
              </a:ext>
            </a:extLst>
          </p:cNvPr>
          <p:cNvSpPr>
            <a:spLocks noGrp="1"/>
          </p:cNvSpPr>
          <p:nvPr>
            <p:ph type="title"/>
          </p:nvPr>
        </p:nvSpPr>
        <p:spPr/>
        <p:txBody>
          <a:bodyPr/>
          <a:lstStyle/>
          <a:p>
            <a:r>
              <a:rPr lang="en-IN" cap="none" dirty="0"/>
              <a:t>Security Framework</a:t>
            </a:r>
          </a:p>
        </p:txBody>
      </p:sp>
      <p:sp>
        <p:nvSpPr>
          <p:cNvPr id="3" name="Content Placeholder 2">
            <a:extLst>
              <a:ext uri="{FF2B5EF4-FFF2-40B4-BE49-F238E27FC236}">
                <a16:creationId xmlns:a16="http://schemas.microsoft.com/office/drawing/2014/main" id="{AA428101-C558-451D-BE25-00735FB9BCF3}"/>
              </a:ext>
            </a:extLst>
          </p:cNvPr>
          <p:cNvSpPr>
            <a:spLocks noGrp="1"/>
          </p:cNvSpPr>
          <p:nvPr>
            <p:ph idx="1"/>
          </p:nvPr>
        </p:nvSpPr>
        <p:spPr/>
        <p:txBody>
          <a:bodyPr/>
          <a:lstStyle/>
          <a:p>
            <a:r>
              <a:rPr lang="en-IN" dirty="0"/>
              <a:t>Physical Security (Perimeter Security)</a:t>
            </a:r>
          </a:p>
          <a:p>
            <a:r>
              <a:rPr lang="en-IN" dirty="0"/>
              <a:t>Authentication (Access Control)</a:t>
            </a:r>
          </a:p>
          <a:p>
            <a:r>
              <a:rPr lang="en-IN" dirty="0"/>
              <a:t>Network Security (Firewall)</a:t>
            </a:r>
          </a:p>
          <a:p>
            <a:r>
              <a:rPr lang="en-IN" dirty="0"/>
              <a:t>Compute Security (Anti-virus)</a:t>
            </a:r>
          </a:p>
          <a:p>
            <a:r>
              <a:rPr lang="en-IN" dirty="0"/>
              <a:t>Storage Security (Encryption)</a:t>
            </a:r>
          </a:p>
        </p:txBody>
      </p:sp>
      <p:pic>
        <p:nvPicPr>
          <p:cNvPr id="7" name="Picture 6">
            <a:extLst>
              <a:ext uri="{FF2B5EF4-FFF2-40B4-BE49-F238E27FC236}">
                <a16:creationId xmlns:a16="http://schemas.microsoft.com/office/drawing/2014/main" id="{F02B6E69-DE0C-4621-AE28-7216C1475C08}"/>
              </a:ext>
            </a:extLst>
          </p:cNvPr>
          <p:cNvPicPr>
            <a:picLocks noChangeAspect="1"/>
          </p:cNvPicPr>
          <p:nvPr/>
        </p:nvPicPr>
        <p:blipFill>
          <a:blip r:embed="rId2"/>
          <a:stretch>
            <a:fillRect/>
          </a:stretch>
        </p:blipFill>
        <p:spPr>
          <a:xfrm>
            <a:off x="6265304" y="2249487"/>
            <a:ext cx="4665539" cy="3035532"/>
          </a:xfrm>
          <a:prstGeom prst="rect">
            <a:avLst/>
          </a:prstGeom>
        </p:spPr>
      </p:pic>
    </p:spTree>
    <p:extLst>
      <p:ext uri="{BB962C8B-B14F-4D97-AF65-F5344CB8AC3E}">
        <p14:creationId xmlns:p14="http://schemas.microsoft.com/office/powerpoint/2010/main" val="405502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01A0E-8602-43FE-98C7-63F27E27659A}"/>
              </a:ext>
            </a:extLst>
          </p:cNvPr>
          <p:cNvSpPr>
            <a:spLocks noGrp="1"/>
          </p:cNvSpPr>
          <p:nvPr>
            <p:ph type="title"/>
          </p:nvPr>
        </p:nvSpPr>
        <p:spPr/>
        <p:txBody>
          <a:bodyPr/>
          <a:lstStyle/>
          <a:p>
            <a:r>
              <a:rPr lang="en-IN" cap="none" dirty="0"/>
              <a:t>Security Framework: 5 Layers</a:t>
            </a:r>
            <a:endParaRPr lang="en-IN" dirty="0"/>
          </a:p>
        </p:txBody>
      </p:sp>
      <p:sp>
        <p:nvSpPr>
          <p:cNvPr id="3" name="Content Placeholder 2">
            <a:extLst>
              <a:ext uri="{FF2B5EF4-FFF2-40B4-BE49-F238E27FC236}">
                <a16:creationId xmlns:a16="http://schemas.microsoft.com/office/drawing/2014/main" id="{FFF89899-77F1-4A29-AF56-97E6F51D0386}"/>
              </a:ext>
            </a:extLst>
          </p:cNvPr>
          <p:cNvSpPr>
            <a:spLocks noGrp="1"/>
          </p:cNvSpPr>
          <p:nvPr>
            <p:ph idx="1"/>
          </p:nvPr>
        </p:nvSpPr>
        <p:spPr/>
        <p:txBody>
          <a:bodyPr>
            <a:normAutofit fontScale="92500"/>
          </a:bodyPr>
          <a:lstStyle/>
          <a:p>
            <a:r>
              <a:rPr lang="en-US" dirty="0"/>
              <a:t>Physical Security (Perimeter Security): Physical devices should be secured</a:t>
            </a:r>
          </a:p>
          <a:p>
            <a:r>
              <a:rPr lang="en-US" dirty="0"/>
              <a:t>Authentication (Access Control): Identification of User should be done with access control</a:t>
            </a:r>
          </a:p>
          <a:p>
            <a:r>
              <a:rPr lang="en-US" dirty="0"/>
              <a:t>Network Security (Firewall): Going to observe inbound and outbound traffic. </a:t>
            </a:r>
          </a:p>
          <a:p>
            <a:r>
              <a:rPr lang="en-US" dirty="0"/>
              <a:t>Computer Security (Antivirus): The software antivirus is used to protect from malicious content</a:t>
            </a:r>
          </a:p>
          <a:p>
            <a:r>
              <a:rPr lang="en-US" dirty="0"/>
              <a:t>Storage Security (Encryption): The data should be encrypting with some algorithm</a:t>
            </a:r>
            <a:endParaRPr lang="en-IN" dirty="0"/>
          </a:p>
        </p:txBody>
      </p:sp>
    </p:spTree>
    <p:extLst>
      <p:ext uri="{BB962C8B-B14F-4D97-AF65-F5344CB8AC3E}">
        <p14:creationId xmlns:p14="http://schemas.microsoft.com/office/powerpoint/2010/main" val="378243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DF31-545E-4EC6-9579-217A8384416E}"/>
              </a:ext>
            </a:extLst>
          </p:cNvPr>
          <p:cNvSpPr>
            <a:spLocks noGrp="1"/>
          </p:cNvSpPr>
          <p:nvPr>
            <p:ph type="title"/>
          </p:nvPr>
        </p:nvSpPr>
        <p:spPr/>
        <p:txBody>
          <a:bodyPr/>
          <a:lstStyle/>
          <a:p>
            <a:r>
              <a:rPr lang="en-IN" cap="none" dirty="0"/>
              <a:t>Security And Privacy Attributes</a:t>
            </a:r>
          </a:p>
        </p:txBody>
      </p:sp>
      <p:sp>
        <p:nvSpPr>
          <p:cNvPr id="3" name="Content Placeholder 2">
            <a:extLst>
              <a:ext uri="{FF2B5EF4-FFF2-40B4-BE49-F238E27FC236}">
                <a16:creationId xmlns:a16="http://schemas.microsoft.com/office/drawing/2014/main" id="{245029B8-DEB3-4253-B3A3-80C66547DCC7}"/>
              </a:ext>
            </a:extLst>
          </p:cNvPr>
          <p:cNvSpPr>
            <a:spLocks noGrp="1"/>
          </p:cNvSpPr>
          <p:nvPr>
            <p:ph sz="half" idx="1"/>
          </p:nvPr>
        </p:nvSpPr>
        <p:spPr/>
        <p:txBody>
          <a:bodyPr>
            <a:normAutofit lnSpcReduction="10000"/>
          </a:bodyPr>
          <a:lstStyle/>
          <a:p>
            <a:pPr marL="0" indent="0">
              <a:buNone/>
            </a:pPr>
            <a:r>
              <a:rPr lang="en-US" dirty="0"/>
              <a:t>Five most representative security and privacy attributes are </a:t>
            </a:r>
          </a:p>
          <a:p>
            <a:r>
              <a:rPr lang="en-US" dirty="0"/>
              <a:t>Confidentiality</a:t>
            </a:r>
          </a:p>
          <a:p>
            <a:r>
              <a:rPr lang="en-US" dirty="0"/>
              <a:t>Integrity</a:t>
            </a:r>
          </a:p>
          <a:p>
            <a:r>
              <a:rPr lang="en-US" dirty="0"/>
              <a:t>Availability</a:t>
            </a:r>
          </a:p>
          <a:p>
            <a:r>
              <a:rPr lang="en-US" dirty="0"/>
              <a:t>Accountability </a:t>
            </a:r>
          </a:p>
          <a:p>
            <a:r>
              <a:rPr lang="en-US" dirty="0"/>
              <a:t>Privacy-preservability</a:t>
            </a:r>
            <a:endParaRPr lang="en-IN" dirty="0"/>
          </a:p>
        </p:txBody>
      </p:sp>
      <p:pic>
        <p:nvPicPr>
          <p:cNvPr id="6" name="Content Placeholder 5">
            <a:extLst>
              <a:ext uri="{FF2B5EF4-FFF2-40B4-BE49-F238E27FC236}">
                <a16:creationId xmlns:a16="http://schemas.microsoft.com/office/drawing/2014/main" id="{1F518AC7-FB9A-4042-8AA7-E4DBC12CA57A}"/>
              </a:ext>
            </a:extLst>
          </p:cNvPr>
          <p:cNvPicPr>
            <a:picLocks noGrp="1" noChangeAspect="1"/>
          </p:cNvPicPr>
          <p:nvPr>
            <p:ph sz="half" idx="2"/>
          </p:nvPr>
        </p:nvPicPr>
        <p:blipFill rotWithShape="1">
          <a:blip r:embed="rId2"/>
          <a:srcRect l="32823" t="13890" r="28561" b="16480"/>
          <a:stretch/>
        </p:blipFill>
        <p:spPr>
          <a:xfrm>
            <a:off x="6920753" y="1817148"/>
            <a:ext cx="3988788" cy="4045770"/>
          </a:xfrm>
        </p:spPr>
      </p:pic>
    </p:spTree>
    <p:extLst>
      <p:ext uri="{BB962C8B-B14F-4D97-AF65-F5344CB8AC3E}">
        <p14:creationId xmlns:p14="http://schemas.microsoft.com/office/powerpoint/2010/main" val="11839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9279AE3F-3219-498A-873F-ADE7FF1C5FEB}"/>
              </a:ext>
            </a:extLst>
          </p:cNvPr>
          <p:cNvSpPr/>
          <p:nvPr/>
        </p:nvSpPr>
        <p:spPr>
          <a:xfrm rot="20970692">
            <a:off x="822031" y="1313232"/>
            <a:ext cx="3435337" cy="1770799"/>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What is Cloud?</a:t>
            </a:r>
          </a:p>
        </p:txBody>
      </p:sp>
      <p:sp>
        <p:nvSpPr>
          <p:cNvPr id="6" name="Cloud 5">
            <a:extLst>
              <a:ext uri="{FF2B5EF4-FFF2-40B4-BE49-F238E27FC236}">
                <a16:creationId xmlns:a16="http://schemas.microsoft.com/office/drawing/2014/main" id="{709D8E17-3171-4308-86F4-16843DAC7079}"/>
              </a:ext>
            </a:extLst>
          </p:cNvPr>
          <p:cNvSpPr/>
          <p:nvPr/>
        </p:nvSpPr>
        <p:spPr>
          <a:xfrm rot="21225028">
            <a:off x="4008020" y="2407653"/>
            <a:ext cx="2946580" cy="1536037"/>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Is it safe?</a:t>
            </a:r>
          </a:p>
        </p:txBody>
      </p:sp>
      <p:sp>
        <p:nvSpPr>
          <p:cNvPr id="7" name="Cloud 6">
            <a:extLst>
              <a:ext uri="{FF2B5EF4-FFF2-40B4-BE49-F238E27FC236}">
                <a16:creationId xmlns:a16="http://schemas.microsoft.com/office/drawing/2014/main" id="{F8CEED25-6F8D-4B0E-B942-D751C7048031}"/>
              </a:ext>
            </a:extLst>
          </p:cNvPr>
          <p:cNvSpPr/>
          <p:nvPr/>
        </p:nvSpPr>
        <p:spPr>
          <a:xfrm>
            <a:off x="155298" y="3134944"/>
            <a:ext cx="3623055" cy="1916720"/>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Why is Cloud so popular?</a:t>
            </a:r>
          </a:p>
        </p:txBody>
      </p:sp>
      <p:sp>
        <p:nvSpPr>
          <p:cNvPr id="8" name="Cloud 7">
            <a:extLst>
              <a:ext uri="{FF2B5EF4-FFF2-40B4-BE49-F238E27FC236}">
                <a16:creationId xmlns:a16="http://schemas.microsoft.com/office/drawing/2014/main" id="{6435EFD3-CE11-40B3-82CC-D77349983C94}"/>
              </a:ext>
            </a:extLst>
          </p:cNvPr>
          <p:cNvSpPr/>
          <p:nvPr/>
        </p:nvSpPr>
        <p:spPr>
          <a:xfrm>
            <a:off x="7972280" y="857251"/>
            <a:ext cx="3720734" cy="2034262"/>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What are the Cloud models?</a:t>
            </a:r>
          </a:p>
        </p:txBody>
      </p:sp>
      <p:sp>
        <p:nvSpPr>
          <p:cNvPr id="9" name="Cloud 8">
            <a:extLst>
              <a:ext uri="{FF2B5EF4-FFF2-40B4-BE49-F238E27FC236}">
                <a16:creationId xmlns:a16="http://schemas.microsoft.com/office/drawing/2014/main" id="{6C243821-C623-421E-B665-DBBFCA5A2EE9}"/>
              </a:ext>
            </a:extLst>
          </p:cNvPr>
          <p:cNvSpPr/>
          <p:nvPr/>
        </p:nvSpPr>
        <p:spPr>
          <a:xfrm rot="680017">
            <a:off x="4516226" y="441879"/>
            <a:ext cx="3588785" cy="1899309"/>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How does the Cloud work?</a:t>
            </a:r>
          </a:p>
        </p:txBody>
      </p:sp>
      <p:sp>
        <p:nvSpPr>
          <p:cNvPr id="10" name="Cloud 9">
            <a:extLst>
              <a:ext uri="{FF2B5EF4-FFF2-40B4-BE49-F238E27FC236}">
                <a16:creationId xmlns:a16="http://schemas.microsoft.com/office/drawing/2014/main" id="{4F9F6A7A-8E7A-49BE-A488-76106C981324}"/>
              </a:ext>
            </a:extLst>
          </p:cNvPr>
          <p:cNvSpPr/>
          <p:nvPr/>
        </p:nvSpPr>
        <p:spPr>
          <a:xfrm rot="413641">
            <a:off x="7508817" y="3121675"/>
            <a:ext cx="4118546" cy="1886237"/>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What are the security challenges and solutions?</a:t>
            </a:r>
          </a:p>
        </p:txBody>
      </p:sp>
      <p:sp>
        <p:nvSpPr>
          <p:cNvPr id="11" name="Cloud 10">
            <a:extLst>
              <a:ext uri="{FF2B5EF4-FFF2-40B4-BE49-F238E27FC236}">
                <a16:creationId xmlns:a16="http://schemas.microsoft.com/office/drawing/2014/main" id="{B7B3BDFA-991D-4323-B209-F61DCBE36D73}"/>
              </a:ext>
            </a:extLst>
          </p:cNvPr>
          <p:cNvSpPr/>
          <p:nvPr/>
        </p:nvSpPr>
        <p:spPr>
          <a:xfrm>
            <a:off x="4057016" y="3909448"/>
            <a:ext cx="3623055" cy="2044045"/>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IN" dirty="0"/>
              <a:t>Are there any preventive measures?</a:t>
            </a:r>
          </a:p>
        </p:txBody>
      </p:sp>
    </p:spTree>
    <p:extLst>
      <p:ext uri="{BB962C8B-B14F-4D97-AF65-F5344CB8AC3E}">
        <p14:creationId xmlns:p14="http://schemas.microsoft.com/office/powerpoint/2010/main" val="357080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ppt_x</p:attrName>
                                        </p:attrNameLst>
                                      </p:cBhvr>
                                      <p:tavLst>
                                        <p:tav tm="0">
                                          <p:val>
                                            <p:strVal val="#ppt_x"/>
                                          </p:val>
                                        </p:tav>
                                        <p:tav tm="100000">
                                          <p:val>
                                            <p:strVal val="#ppt_x"/>
                                          </p:val>
                                        </p:tav>
                                      </p:tavLst>
                                    </p:anim>
                                    <p:anim calcmode="lin" valueType="num">
                                      <p:cBhvr>
                                        <p:cTn id="9" dur="1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grpId="0" nodeType="after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500"/>
                                        <p:tgtEl>
                                          <p:spTgt spid="9"/>
                                        </p:tgtEl>
                                      </p:cBhvr>
                                    </p:animEffect>
                                    <p:anim calcmode="lin" valueType="num">
                                      <p:cBhvr>
                                        <p:cTn id="14" dur="1500" fill="hold"/>
                                        <p:tgtEl>
                                          <p:spTgt spid="9"/>
                                        </p:tgtEl>
                                        <p:attrNameLst>
                                          <p:attrName>ppt_x</p:attrName>
                                        </p:attrNameLst>
                                      </p:cBhvr>
                                      <p:tavLst>
                                        <p:tav tm="0">
                                          <p:val>
                                            <p:strVal val="#ppt_x"/>
                                          </p:val>
                                        </p:tav>
                                        <p:tav tm="100000">
                                          <p:val>
                                            <p:strVal val="#ppt_x"/>
                                          </p:val>
                                        </p:tav>
                                      </p:tavLst>
                                    </p:anim>
                                    <p:anim calcmode="lin" valueType="num">
                                      <p:cBhvr>
                                        <p:cTn id="15" dur="15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500"/>
                                        <p:tgtEl>
                                          <p:spTgt spid="8"/>
                                        </p:tgtEl>
                                      </p:cBhvr>
                                    </p:animEffect>
                                    <p:anim calcmode="lin" valueType="num">
                                      <p:cBhvr>
                                        <p:cTn id="20" dur="1500" fill="hold"/>
                                        <p:tgtEl>
                                          <p:spTgt spid="8"/>
                                        </p:tgtEl>
                                        <p:attrNameLst>
                                          <p:attrName>ppt_x</p:attrName>
                                        </p:attrNameLst>
                                      </p:cBhvr>
                                      <p:tavLst>
                                        <p:tav tm="0">
                                          <p:val>
                                            <p:strVal val="#ppt_x"/>
                                          </p:val>
                                        </p:tav>
                                        <p:tav tm="100000">
                                          <p:val>
                                            <p:strVal val="#ppt_x"/>
                                          </p:val>
                                        </p:tav>
                                      </p:tavLst>
                                    </p:anim>
                                    <p:anim calcmode="lin" valueType="num">
                                      <p:cBhvr>
                                        <p:cTn id="21" dur="15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5500"/>
                            </p:stCondLst>
                            <p:childTnLst>
                              <p:par>
                                <p:cTn id="23" presetID="42" presetClass="entr" presetSubtype="0" fill="hold" grpId="0" nodeType="after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500"/>
                                        <p:tgtEl>
                                          <p:spTgt spid="7"/>
                                        </p:tgtEl>
                                      </p:cBhvr>
                                    </p:animEffect>
                                    <p:anim calcmode="lin" valueType="num">
                                      <p:cBhvr>
                                        <p:cTn id="26" dur="1500" fill="hold"/>
                                        <p:tgtEl>
                                          <p:spTgt spid="7"/>
                                        </p:tgtEl>
                                        <p:attrNameLst>
                                          <p:attrName>ppt_x</p:attrName>
                                        </p:attrNameLst>
                                      </p:cBhvr>
                                      <p:tavLst>
                                        <p:tav tm="0">
                                          <p:val>
                                            <p:strVal val="#ppt_x"/>
                                          </p:val>
                                        </p:tav>
                                        <p:tav tm="100000">
                                          <p:val>
                                            <p:strVal val="#ppt_x"/>
                                          </p:val>
                                        </p:tav>
                                      </p:tavLst>
                                    </p:anim>
                                    <p:anim calcmode="lin" valueType="num">
                                      <p:cBhvr>
                                        <p:cTn id="27" dur="15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7500"/>
                            </p:stCondLst>
                            <p:childTnLst>
                              <p:par>
                                <p:cTn id="29" presetID="42" presetClass="entr" presetSubtype="0" fill="hold" grpId="0" nodeType="after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500"/>
                                        <p:tgtEl>
                                          <p:spTgt spid="6"/>
                                        </p:tgtEl>
                                      </p:cBhvr>
                                    </p:animEffect>
                                    <p:anim calcmode="lin" valueType="num">
                                      <p:cBhvr>
                                        <p:cTn id="32" dur="1500" fill="hold"/>
                                        <p:tgtEl>
                                          <p:spTgt spid="6"/>
                                        </p:tgtEl>
                                        <p:attrNameLst>
                                          <p:attrName>ppt_x</p:attrName>
                                        </p:attrNameLst>
                                      </p:cBhvr>
                                      <p:tavLst>
                                        <p:tav tm="0">
                                          <p:val>
                                            <p:strVal val="#ppt_x"/>
                                          </p:val>
                                        </p:tav>
                                        <p:tav tm="100000">
                                          <p:val>
                                            <p:strVal val="#ppt_x"/>
                                          </p:val>
                                        </p:tav>
                                      </p:tavLst>
                                    </p:anim>
                                    <p:anim calcmode="lin" valueType="num">
                                      <p:cBhvr>
                                        <p:cTn id="33" dur="150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9500"/>
                            </p:stCondLst>
                            <p:childTnLst>
                              <p:par>
                                <p:cTn id="35" presetID="42" presetClass="entr" presetSubtype="0" fill="hold" grpId="0" nodeType="afterEffect">
                                  <p:stCondLst>
                                    <p:cond delay="5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500"/>
                                        <p:tgtEl>
                                          <p:spTgt spid="10"/>
                                        </p:tgtEl>
                                      </p:cBhvr>
                                    </p:animEffect>
                                    <p:anim calcmode="lin" valueType="num">
                                      <p:cBhvr>
                                        <p:cTn id="38" dur="1500" fill="hold"/>
                                        <p:tgtEl>
                                          <p:spTgt spid="10"/>
                                        </p:tgtEl>
                                        <p:attrNameLst>
                                          <p:attrName>ppt_x</p:attrName>
                                        </p:attrNameLst>
                                      </p:cBhvr>
                                      <p:tavLst>
                                        <p:tav tm="0">
                                          <p:val>
                                            <p:strVal val="#ppt_x"/>
                                          </p:val>
                                        </p:tav>
                                        <p:tav tm="100000">
                                          <p:val>
                                            <p:strVal val="#ppt_x"/>
                                          </p:val>
                                        </p:tav>
                                      </p:tavLst>
                                    </p:anim>
                                    <p:anim calcmode="lin" valueType="num">
                                      <p:cBhvr>
                                        <p:cTn id="39" dur="15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11500"/>
                            </p:stCondLst>
                            <p:childTnLst>
                              <p:par>
                                <p:cTn id="41" presetID="42" presetClass="entr" presetSubtype="0" fill="hold" grpId="0" nodeType="afterEffect">
                                  <p:stCondLst>
                                    <p:cond delay="75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500"/>
                                        <p:tgtEl>
                                          <p:spTgt spid="11"/>
                                        </p:tgtEl>
                                      </p:cBhvr>
                                    </p:animEffect>
                                    <p:anim calcmode="lin" valueType="num">
                                      <p:cBhvr>
                                        <p:cTn id="44" dur="1500" fill="hold"/>
                                        <p:tgtEl>
                                          <p:spTgt spid="11"/>
                                        </p:tgtEl>
                                        <p:attrNameLst>
                                          <p:attrName>ppt_x</p:attrName>
                                        </p:attrNameLst>
                                      </p:cBhvr>
                                      <p:tavLst>
                                        <p:tav tm="0">
                                          <p:val>
                                            <p:strVal val="#ppt_x"/>
                                          </p:val>
                                        </p:tav>
                                        <p:tav tm="100000">
                                          <p:val>
                                            <p:strVal val="#ppt_x"/>
                                          </p:val>
                                        </p:tav>
                                      </p:tavLst>
                                    </p:anim>
                                    <p:anim calcmode="lin" valueType="num">
                                      <p:cBhvr>
                                        <p:cTn id="45" dur="1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4F8E-4978-41F3-950B-7D5B00417ADE}"/>
              </a:ext>
            </a:extLst>
          </p:cNvPr>
          <p:cNvSpPr>
            <a:spLocks noGrp="1"/>
          </p:cNvSpPr>
          <p:nvPr>
            <p:ph type="title"/>
          </p:nvPr>
        </p:nvSpPr>
        <p:spPr/>
        <p:txBody>
          <a:bodyPr/>
          <a:lstStyle/>
          <a:p>
            <a:r>
              <a:rPr lang="en-IN" cap="none" dirty="0"/>
              <a:t>Cloud Confidentiality</a:t>
            </a:r>
          </a:p>
        </p:txBody>
      </p:sp>
      <p:pic>
        <p:nvPicPr>
          <p:cNvPr id="6" name="Picture 5">
            <a:extLst>
              <a:ext uri="{FF2B5EF4-FFF2-40B4-BE49-F238E27FC236}">
                <a16:creationId xmlns:a16="http://schemas.microsoft.com/office/drawing/2014/main" id="{8B02B81B-FFAB-43B1-8E99-C61B975AD95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916089" y="1446890"/>
            <a:ext cx="2942628" cy="1708564"/>
          </a:xfrm>
          <a:prstGeom prst="rect">
            <a:avLst/>
          </a:prstGeom>
        </p:spPr>
      </p:pic>
      <p:pic>
        <p:nvPicPr>
          <p:cNvPr id="9" name="Picture 8">
            <a:extLst>
              <a:ext uri="{FF2B5EF4-FFF2-40B4-BE49-F238E27FC236}">
                <a16:creationId xmlns:a16="http://schemas.microsoft.com/office/drawing/2014/main" id="{F1A80019-481C-4750-8D35-BE64189B698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48556" y="4760913"/>
            <a:ext cx="2613877" cy="1886736"/>
          </a:xfrm>
          <a:prstGeom prst="rect">
            <a:avLst/>
          </a:prstGeom>
        </p:spPr>
      </p:pic>
      <p:sp>
        <p:nvSpPr>
          <p:cNvPr id="4" name="Cloud 3">
            <a:extLst>
              <a:ext uri="{FF2B5EF4-FFF2-40B4-BE49-F238E27FC236}">
                <a16:creationId xmlns:a16="http://schemas.microsoft.com/office/drawing/2014/main" id="{3DCADB64-2144-4FEE-9622-55CB98C92CB9}"/>
              </a:ext>
            </a:extLst>
          </p:cNvPr>
          <p:cNvSpPr/>
          <p:nvPr/>
        </p:nvSpPr>
        <p:spPr>
          <a:xfrm>
            <a:off x="2764024" y="1712259"/>
            <a:ext cx="6660776" cy="4527223"/>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a:t>Confidentiality is defined as the assurance that sensitive information is not disclosed to unauthorized persons, processes, or devices. i.e., customers data and computation tasks are to be kept confidential from both the cloud provider and other customers</a:t>
            </a:r>
            <a:endParaRPr lang="en-IN" sz="2000" dirty="0"/>
          </a:p>
        </p:txBody>
      </p:sp>
    </p:spTree>
    <p:extLst>
      <p:ext uri="{BB962C8B-B14F-4D97-AF65-F5344CB8AC3E}">
        <p14:creationId xmlns:p14="http://schemas.microsoft.com/office/powerpoint/2010/main" val="278657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7AF4-E907-45BD-83FE-2961370D40CF}"/>
              </a:ext>
            </a:extLst>
          </p:cNvPr>
          <p:cNvSpPr>
            <a:spLocks noGrp="1"/>
          </p:cNvSpPr>
          <p:nvPr>
            <p:ph type="title"/>
          </p:nvPr>
        </p:nvSpPr>
        <p:spPr/>
        <p:txBody>
          <a:bodyPr/>
          <a:lstStyle/>
          <a:p>
            <a:r>
              <a:rPr lang="en-IN" cap="none" dirty="0"/>
              <a:t>Cloud Confidentiality: Threats</a:t>
            </a:r>
          </a:p>
        </p:txBody>
      </p:sp>
      <p:sp>
        <p:nvSpPr>
          <p:cNvPr id="3" name="Content Placeholder 2">
            <a:extLst>
              <a:ext uri="{FF2B5EF4-FFF2-40B4-BE49-F238E27FC236}">
                <a16:creationId xmlns:a16="http://schemas.microsoft.com/office/drawing/2014/main" id="{13BFEA07-B6CE-4FF4-8571-5CFFCFC8E48F}"/>
              </a:ext>
            </a:extLst>
          </p:cNvPr>
          <p:cNvSpPr>
            <a:spLocks noGrp="1"/>
          </p:cNvSpPr>
          <p:nvPr>
            <p:ph idx="1"/>
          </p:nvPr>
        </p:nvSpPr>
        <p:spPr>
          <a:xfrm>
            <a:off x="1141412" y="2249486"/>
            <a:ext cx="9905999" cy="3989995"/>
          </a:xfrm>
        </p:spPr>
        <p:txBody>
          <a:bodyPr>
            <a:normAutofit/>
          </a:bodyPr>
          <a:lstStyle/>
          <a:p>
            <a:r>
              <a:rPr lang="en-IN" dirty="0"/>
              <a:t>Cross-Virtual Machine (VM) attack via Side Channels</a:t>
            </a:r>
          </a:p>
          <a:p>
            <a:pPr marL="0" indent="0">
              <a:buNone/>
            </a:pPr>
            <a:r>
              <a:rPr lang="en-IN" dirty="0"/>
              <a:t>	Exploits the nature of multi-tenancy</a:t>
            </a:r>
          </a:p>
          <a:p>
            <a:pPr marL="0" indent="0">
              <a:buNone/>
            </a:pPr>
            <a:r>
              <a:rPr lang="en-IN" dirty="0"/>
              <a:t>	Malicious customers are able to steal data from other ones without 	leaving a trail</a:t>
            </a:r>
          </a:p>
          <a:p>
            <a:r>
              <a:rPr lang="en-IN" dirty="0"/>
              <a:t>Malicious sysadmin</a:t>
            </a:r>
          </a:p>
          <a:p>
            <a:pPr marL="0" indent="0">
              <a:buNone/>
            </a:pPr>
            <a:r>
              <a:rPr lang="en-IN" dirty="0"/>
              <a:t>	</a:t>
            </a:r>
            <a:r>
              <a:rPr lang="en-US" dirty="0"/>
              <a:t>Privileged sysadmin of the cloud provider can perform attacks by 	accessing the memory of a customer’s VMs</a:t>
            </a:r>
            <a:endParaRPr lang="en-IN" dirty="0"/>
          </a:p>
        </p:txBody>
      </p:sp>
    </p:spTree>
    <p:extLst>
      <p:ext uri="{BB962C8B-B14F-4D97-AF65-F5344CB8AC3E}">
        <p14:creationId xmlns:p14="http://schemas.microsoft.com/office/powerpoint/2010/main" val="260797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D8FF7-73CA-4530-83E7-BC095834493B}"/>
              </a:ext>
            </a:extLst>
          </p:cNvPr>
          <p:cNvSpPr>
            <a:spLocks noGrp="1"/>
          </p:cNvSpPr>
          <p:nvPr>
            <p:ph type="title"/>
          </p:nvPr>
        </p:nvSpPr>
        <p:spPr/>
        <p:txBody>
          <a:bodyPr/>
          <a:lstStyle/>
          <a:p>
            <a:r>
              <a:rPr lang="en-IN" cap="none" dirty="0"/>
              <a:t>Cloud Confidentiality: Defence Strategies</a:t>
            </a:r>
          </a:p>
        </p:txBody>
      </p:sp>
      <p:sp>
        <p:nvSpPr>
          <p:cNvPr id="3" name="Content Placeholder 2">
            <a:extLst>
              <a:ext uri="{FF2B5EF4-FFF2-40B4-BE49-F238E27FC236}">
                <a16:creationId xmlns:a16="http://schemas.microsoft.com/office/drawing/2014/main" id="{F6B80048-EA9A-4CA4-9430-FA77C53BAFCA}"/>
              </a:ext>
            </a:extLst>
          </p:cNvPr>
          <p:cNvSpPr>
            <a:spLocks noGrp="1"/>
          </p:cNvSpPr>
          <p:nvPr>
            <p:ph idx="1"/>
          </p:nvPr>
        </p:nvSpPr>
        <p:spPr>
          <a:xfrm>
            <a:off x="1141412" y="1748118"/>
            <a:ext cx="9905999" cy="4733364"/>
          </a:xfrm>
        </p:spPr>
        <p:txBody>
          <a:bodyPr>
            <a:normAutofit/>
          </a:bodyPr>
          <a:lstStyle/>
          <a:p>
            <a:r>
              <a:rPr lang="en-US" dirty="0"/>
              <a:t>Trusted Cloud Computing Platform (TCCP)</a:t>
            </a:r>
          </a:p>
          <a:p>
            <a:pPr marL="0" indent="0">
              <a:buNone/>
            </a:pPr>
            <a:r>
              <a:rPr lang="en-US" dirty="0"/>
              <a:t>	Enables customers to determine if the service is secure before their VMs 	are launched into the cloud</a:t>
            </a:r>
          </a:p>
          <a:p>
            <a:pPr marL="0" indent="0">
              <a:buNone/>
            </a:pPr>
            <a:r>
              <a:rPr lang="en-US" dirty="0"/>
              <a:t>	Sysadmin with root privileges is unable to access the memory of a VM 	hosted in a physical node</a:t>
            </a:r>
            <a:endParaRPr lang="en-IN" dirty="0"/>
          </a:p>
          <a:p>
            <a:r>
              <a:rPr lang="en-US" dirty="0"/>
              <a:t> NoHype</a:t>
            </a:r>
          </a:p>
          <a:p>
            <a:pPr marL="0" indent="0">
              <a:buNone/>
            </a:pPr>
            <a:r>
              <a:rPr lang="en-US" dirty="0"/>
              <a:t>	Minimizes degree of shared infrastructure by removing hypervisor</a:t>
            </a:r>
          </a:p>
          <a:p>
            <a:pPr marL="0" indent="0">
              <a:buNone/>
            </a:pPr>
            <a:r>
              <a:rPr lang="en-US" dirty="0"/>
              <a:t>	One core per VM feature prevents interference between VMs, 	eliminates side channels and retains multi-tenancy	</a:t>
            </a:r>
            <a:endParaRPr lang="en-IN" dirty="0"/>
          </a:p>
        </p:txBody>
      </p:sp>
    </p:spTree>
    <p:extLst>
      <p:ext uri="{BB962C8B-B14F-4D97-AF65-F5344CB8AC3E}">
        <p14:creationId xmlns:p14="http://schemas.microsoft.com/office/powerpoint/2010/main" val="44319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EEEE-4D72-40DD-AB35-54657E7308CC}"/>
              </a:ext>
            </a:extLst>
          </p:cNvPr>
          <p:cNvSpPr>
            <a:spLocks noGrp="1"/>
          </p:cNvSpPr>
          <p:nvPr>
            <p:ph type="title"/>
          </p:nvPr>
        </p:nvSpPr>
        <p:spPr/>
        <p:txBody>
          <a:bodyPr/>
          <a:lstStyle/>
          <a:p>
            <a:r>
              <a:rPr lang="en-IN" cap="none" dirty="0"/>
              <a:t>Cloud Integrity</a:t>
            </a:r>
          </a:p>
        </p:txBody>
      </p:sp>
      <p:sp>
        <p:nvSpPr>
          <p:cNvPr id="5" name="Cloud 4">
            <a:extLst>
              <a:ext uri="{FF2B5EF4-FFF2-40B4-BE49-F238E27FC236}">
                <a16:creationId xmlns:a16="http://schemas.microsoft.com/office/drawing/2014/main" id="{595D37E7-4863-4302-BD7A-C93B93E8AB10}"/>
              </a:ext>
            </a:extLst>
          </p:cNvPr>
          <p:cNvSpPr/>
          <p:nvPr/>
        </p:nvSpPr>
        <p:spPr>
          <a:xfrm>
            <a:off x="1013012" y="2599111"/>
            <a:ext cx="4912660" cy="3389314"/>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a:p>
            <a:pPr algn="ctr"/>
            <a:r>
              <a:rPr lang="en-US" dirty="0"/>
              <a:t>Data integrity implies that data should be honestly stored on cloud servers, and any violations (e.g., data is lost, altered, or compromised) are to be detected</a:t>
            </a:r>
            <a:endParaRPr lang="en-IN" dirty="0"/>
          </a:p>
        </p:txBody>
      </p:sp>
      <p:sp>
        <p:nvSpPr>
          <p:cNvPr id="6" name="Cloud 5">
            <a:extLst>
              <a:ext uri="{FF2B5EF4-FFF2-40B4-BE49-F238E27FC236}">
                <a16:creationId xmlns:a16="http://schemas.microsoft.com/office/drawing/2014/main" id="{87671359-B67A-4470-81E9-F45E0783C7D8}"/>
              </a:ext>
            </a:extLst>
          </p:cNvPr>
          <p:cNvSpPr/>
          <p:nvPr/>
        </p:nvSpPr>
        <p:spPr>
          <a:xfrm>
            <a:off x="6266330" y="1048872"/>
            <a:ext cx="5217458" cy="3712042"/>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a:p>
            <a:pPr algn="ctr"/>
            <a:r>
              <a:rPr lang="en-US" dirty="0"/>
              <a:t>Computation integrity implies the notion that programs are executed without being distorted by malware, cloud providers, or other malicious users, and that any incorrect computing will be detected</a:t>
            </a:r>
            <a:endParaRPr lang="en-IN" dirty="0"/>
          </a:p>
        </p:txBody>
      </p:sp>
    </p:spTree>
    <p:extLst>
      <p:ext uri="{BB962C8B-B14F-4D97-AF65-F5344CB8AC3E}">
        <p14:creationId xmlns:p14="http://schemas.microsoft.com/office/powerpoint/2010/main" val="147747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5335-E983-4FA7-B5E4-E0B6FDB4F610}"/>
              </a:ext>
            </a:extLst>
          </p:cNvPr>
          <p:cNvSpPr>
            <a:spLocks noGrp="1"/>
          </p:cNvSpPr>
          <p:nvPr>
            <p:ph type="title"/>
          </p:nvPr>
        </p:nvSpPr>
        <p:spPr/>
        <p:txBody>
          <a:bodyPr/>
          <a:lstStyle/>
          <a:p>
            <a:r>
              <a:rPr lang="en-IN" cap="none" dirty="0"/>
              <a:t>Cloud Integrity: Threats</a:t>
            </a:r>
          </a:p>
        </p:txBody>
      </p:sp>
      <p:sp>
        <p:nvSpPr>
          <p:cNvPr id="4" name="Content Placeholder 2">
            <a:extLst>
              <a:ext uri="{FF2B5EF4-FFF2-40B4-BE49-F238E27FC236}">
                <a16:creationId xmlns:a16="http://schemas.microsoft.com/office/drawing/2014/main" id="{E6F0FD89-1B05-4DC7-8E85-CC28E83EB755}"/>
              </a:ext>
            </a:extLst>
          </p:cNvPr>
          <p:cNvSpPr>
            <a:spLocks noGrp="1"/>
          </p:cNvSpPr>
          <p:nvPr>
            <p:ph idx="1"/>
          </p:nvPr>
        </p:nvSpPr>
        <p:spPr>
          <a:xfrm>
            <a:off x="1048872" y="1748118"/>
            <a:ext cx="10399058" cy="4733364"/>
          </a:xfrm>
        </p:spPr>
        <p:txBody>
          <a:bodyPr>
            <a:normAutofit lnSpcReduction="10000"/>
          </a:bodyPr>
          <a:lstStyle/>
          <a:p>
            <a:r>
              <a:rPr lang="en-IN" dirty="0"/>
              <a:t>Data loss/manipulation</a:t>
            </a:r>
          </a:p>
          <a:p>
            <a:pPr marL="0" indent="0">
              <a:buNone/>
            </a:pPr>
            <a:r>
              <a:rPr lang="en-IN" dirty="0"/>
              <a:t>	</a:t>
            </a:r>
            <a:r>
              <a:rPr lang="en-US" dirty="0"/>
              <a:t>Administration errors may cause data loss (e.g., backup and restore, data 	migration, and changing memberships in P2P systems)</a:t>
            </a:r>
            <a:endParaRPr lang="en-IN" dirty="0"/>
          </a:p>
          <a:p>
            <a:pPr marL="0" indent="0">
              <a:buNone/>
            </a:pPr>
            <a:r>
              <a:rPr lang="en-IN" dirty="0"/>
              <a:t>	</a:t>
            </a:r>
            <a:r>
              <a:rPr lang="en-US" dirty="0"/>
              <a:t>Adversaries may initiate attacks by taking advantage of data owners’ loss 	of control over their own data</a:t>
            </a:r>
          </a:p>
          <a:p>
            <a:r>
              <a:rPr lang="en-IN" dirty="0"/>
              <a:t>Dishonest computation in remote servers</a:t>
            </a:r>
          </a:p>
          <a:p>
            <a:pPr marL="0" indent="0">
              <a:buNone/>
            </a:pPr>
            <a:r>
              <a:rPr lang="en-IN" dirty="0"/>
              <a:t>	C</a:t>
            </a:r>
            <a:r>
              <a:rPr lang="en-US" dirty="0"/>
              <a:t>loud servers may behave unfaithfully and return incorrect computing results</a:t>
            </a:r>
          </a:p>
          <a:p>
            <a:pPr marL="0" indent="0">
              <a:buNone/>
            </a:pPr>
            <a:r>
              <a:rPr lang="en-US" dirty="0"/>
              <a:t>	Problems may arise when a cloud server uses outdated, vulnerable code, 	has misconfigured policies, or has been previously attacked with a rootkit, 	triggered by malicious code or data</a:t>
            </a:r>
            <a:endParaRPr lang="en-IN" dirty="0"/>
          </a:p>
        </p:txBody>
      </p:sp>
    </p:spTree>
    <p:extLst>
      <p:ext uri="{BB962C8B-B14F-4D97-AF65-F5344CB8AC3E}">
        <p14:creationId xmlns:p14="http://schemas.microsoft.com/office/powerpoint/2010/main" val="67106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8EDC-05E1-435D-837F-2341F8294368}"/>
              </a:ext>
            </a:extLst>
          </p:cNvPr>
          <p:cNvSpPr>
            <a:spLocks noGrp="1"/>
          </p:cNvSpPr>
          <p:nvPr>
            <p:ph type="title"/>
          </p:nvPr>
        </p:nvSpPr>
        <p:spPr/>
        <p:txBody>
          <a:bodyPr/>
          <a:lstStyle/>
          <a:p>
            <a:r>
              <a:rPr lang="en-IN" cap="none" dirty="0"/>
              <a:t>Cloud Integrity: Defence Strategies</a:t>
            </a:r>
          </a:p>
        </p:txBody>
      </p:sp>
      <p:sp>
        <p:nvSpPr>
          <p:cNvPr id="3" name="Content Placeholder 2">
            <a:extLst>
              <a:ext uri="{FF2B5EF4-FFF2-40B4-BE49-F238E27FC236}">
                <a16:creationId xmlns:a16="http://schemas.microsoft.com/office/drawing/2014/main" id="{BE3C3283-941B-4210-88C8-BFCA81008036}"/>
              </a:ext>
            </a:extLst>
          </p:cNvPr>
          <p:cNvSpPr>
            <a:spLocks noGrp="1"/>
          </p:cNvSpPr>
          <p:nvPr>
            <p:ph idx="1"/>
          </p:nvPr>
        </p:nvSpPr>
        <p:spPr>
          <a:xfrm>
            <a:off x="995082" y="1972234"/>
            <a:ext cx="10506636" cy="4580966"/>
          </a:xfrm>
        </p:spPr>
        <p:txBody>
          <a:bodyPr>
            <a:normAutofit lnSpcReduction="10000"/>
          </a:bodyPr>
          <a:lstStyle/>
          <a:p>
            <a:r>
              <a:rPr lang="en-IN" dirty="0"/>
              <a:t>Third Party Auditor (TPA)</a:t>
            </a:r>
          </a:p>
          <a:p>
            <a:pPr marL="0" indent="0">
              <a:buNone/>
            </a:pPr>
            <a:r>
              <a:rPr lang="en-IN" dirty="0"/>
              <a:t>	</a:t>
            </a:r>
            <a:r>
              <a:rPr lang="en-US" dirty="0"/>
              <a:t>Task of integrity checking is given to a third party which can be trusted by 	both cloud provider and customers</a:t>
            </a:r>
          </a:p>
          <a:p>
            <a:pPr marL="0" indent="0">
              <a:buNone/>
            </a:pPr>
            <a:r>
              <a:rPr lang="en-US" dirty="0"/>
              <a:t>	Ensures that cloud data can be efficiently audited without a local data copy, 	and cloud clients suffer no on-line overhead for auditing</a:t>
            </a:r>
          </a:p>
          <a:p>
            <a:r>
              <a:rPr lang="en-IN" dirty="0"/>
              <a:t>Combating Dishonest Computing by Replication</a:t>
            </a:r>
          </a:p>
          <a:p>
            <a:pPr marL="0" indent="0">
              <a:buNone/>
            </a:pPr>
            <a:r>
              <a:rPr lang="en-IN" dirty="0"/>
              <a:t>	</a:t>
            </a:r>
            <a:r>
              <a:rPr lang="en-US" dirty="0"/>
              <a:t>Assigns one computation task to multiple machines, and then compares the 	results</a:t>
            </a:r>
          </a:p>
          <a:p>
            <a:pPr marL="0" indent="0">
              <a:buNone/>
            </a:pPr>
            <a:r>
              <a:rPr lang="en-US" dirty="0"/>
              <a:t>	Majority voting may be employed to determine correctness</a:t>
            </a:r>
            <a:endParaRPr lang="en-IN" dirty="0"/>
          </a:p>
        </p:txBody>
      </p:sp>
    </p:spTree>
    <p:extLst>
      <p:ext uri="{BB962C8B-B14F-4D97-AF65-F5344CB8AC3E}">
        <p14:creationId xmlns:p14="http://schemas.microsoft.com/office/powerpoint/2010/main" val="178627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F8E2-B55D-4424-9643-A9E1A46200B7}"/>
              </a:ext>
            </a:extLst>
          </p:cNvPr>
          <p:cNvSpPr>
            <a:spLocks noGrp="1"/>
          </p:cNvSpPr>
          <p:nvPr>
            <p:ph type="title"/>
          </p:nvPr>
        </p:nvSpPr>
        <p:spPr/>
        <p:txBody>
          <a:bodyPr/>
          <a:lstStyle/>
          <a:p>
            <a:r>
              <a:rPr lang="en-IN" cap="none" dirty="0"/>
              <a:t>Cloud Availability</a:t>
            </a:r>
          </a:p>
        </p:txBody>
      </p:sp>
      <p:sp>
        <p:nvSpPr>
          <p:cNvPr id="4" name="Cloud 3">
            <a:extLst>
              <a:ext uri="{FF2B5EF4-FFF2-40B4-BE49-F238E27FC236}">
                <a16:creationId xmlns:a16="http://schemas.microsoft.com/office/drawing/2014/main" id="{FD39F869-117F-4E05-85EF-B3668E013D72}"/>
              </a:ext>
            </a:extLst>
          </p:cNvPr>
          <p:cNvSpPr/>
          <p:nvPr/>
        </p:nvSpPr>
        <p:spPr>
          <a:xfrm>
            <a:off x="654425" y="1999130"/>
            <a:ext cx="4840940" cy="3119718"/>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a:p>
            <a:pPr algn="ctr"/>
            <a:r>
              <a:rPr lang="en-US" dirty="0"/>
              <a:t>Availability is crucial since the core function of cloud computing is to provide on-demand service of different levels</a:t>
            </a:r>
            <a:endParaRPr lang="en-IN" dirty="0"/>
          </a:p>
        </p:txBody>
      </p:sp>
      <p:sp>
        <p:nvSpPr>
          <p:cNvPr id="5" name="Cloud 4">
            <a:extLst>
              <a:ext uri="{FF2B5EF4-FFF2-40B4-BE49-F238E27FC236}">
                <a16:creationId xmlns:a16="http://schemas.microsoft.com/office/drawing/2014/main" id="{A00797CC-C725-436D-857F-E0CAAD04F910}"/>
              </a:ext>
            </a:extLst>
          </p:cNvPr>
          <p:cNvSpPr/>
          <p:nvPr/>
        </p:nvSpPr>
        <p:spPr>
          <a:xfrm>
            <a:off x="6571129" y="618518"/>
            <a:ext cx="5280212" cy="3460378"/>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a:p>
            <a:pPr algn="ctr"/>
            <a:r>
              <a:rPr lang="en-US" dirty="0"/>
              <a:t>If a certain service is no longer available or the quality of service cannot meet the Service Level Agreement (SLA), customers may lose faith in the cloud system</a:t>
            </a:r>
            <a:endParaRPr lang="en-IN" dirty="0"/>
          </a:p>
        </p:txBody>
      </p:sp>
      <p:sp>
        <p:nvSpPr>
          <p:cNvPr id="6" name="Cloud 5">
            <a:extLst>
              <a:ext uri="{FF2B5EF4-FFF2-40B4-BE49-F238E27FC236}">
                <a16:creationId xmlns:a16="http://schemas.microsoft.com/office/drawing/2014/main" id="{7D93C756-5540-4587-9258-A4F230A6ED6A}"/>
              </a:ext>
            </a:extLst>
          </p:cNvPr>
          <p:cNvSpPr/>
          <p:nvPr/>
        </p:nvSpPr>
        <p:spPr>
          <a:xfrm>
            <a:off x="5011271" y="3962400"/>
            <a:ext cx="3845858" cy="2250141"/>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For any information system to be useful, it must be available when needed</a:t>
            </a:r>
            <a:endParaRPr lang="en-IN" dirty="0"/>
          </a:p>
        </p:txBody>
      </p:sp>
    </p:spTree>
    <p:extLst>
      <p:ext uri="{BB962C8B-B14F-4D97-AF65-F5344CB8AC3E}">
        <p14:creationId xmlns:p14="http://schemas.microsoft.com/office/powerpoint/2010/main" val="106033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698A-CB41-47E1-9091-0E594AEE6575}"/>
              </a:ext>
            </a:extLst>
          </p:cNvPr>
          <p:cNvSpPr>
            <a:spLocks noGrp="1"/>
          </p:cNvSpPr>
          <p:nvPr>
            <p:ph type="title"/>
          </p:nvPr>
        </p:nvSpPr>
        <p:spPr/>
        <p:txBody>
          <a:bodyPr/>
          <a:lstStyle/>
          <a:p>
            <a:r>
              <a:rPr lang="en-IN" cap="none" dirty="0"/>
              <a:t>Cloud Availability: Threats</a:t>
            </a:r>
          </a:p>
        </p:txBody>
      </p:sp>
      <p:sp>
        <p:nvSpPr>
          <p:cNvPr id="4" name="Content Placeholder 2">
            <a:extLst>
              <a:ext uri="{FF2B5EF4-FFF2-40B4-BE49-F238E27FC236}">
                <a16:creationId xmlns:a16="http://schemas.microsoft.com/office/drawing/2014/main" id="{D6C52156-A58C-4DC9-BF6B-A5DE12BA24AD}"/>
              </a:ext>
            </a:extLst>
          </p:cNvPr>
          <p:cNvSpPr>
            <a:spLocks noGrp="1"/>
          </p:cNvSpPr>
          <p:nvPr>
            <p:ph idx="1"/>
          </p:nvPr>
        </p:nvSpPr>
        <p:spPr>
          <a:xfrm>
            <a:off x="995082" y="1972234"/>
            <a:ext cx="10506636" cy="4580966"/>
          </a:xfrm>
        </p:spPr>
        <p:txBody>
          <a:bodyPr>
            <a:normAutofit lnSpcReduction="10000"/>
          </a:bodyPr>
          <a:lstStyle/>
          <a:p>
            <a:r>
              <a:rPr lang="sv-SE" dirty="0"/>
              <a:t>Flooding attack via Bandwidth Starvation</a:t>
            </a:r>
          </a:p>
          <a:p>
            <a:pPr marL="0" indent="0">
              <a:buNone/>
            </a:pPr>
            <a:r>
              <a:rPr lang="sv-SE" dirty="0"/>
              <a:t>	</a:t>
            </a:r>
            <a:r>
              <a:rPr lang="en-US" dirty="0"/>
              <a:t>Huge number of nonsensical requests are sent to a particular service to 	hinder it from working properly</a:t>
            </a:r>
          </a:p>
          <a:p>
            <a:pPr marL="0" indent="0">
              <a:buNone/>
            </a:pPr>
            <a:r>
              <a:rPr lang="en-US" dirty="0"/>
              <a:t>	Direct DOS the attacking target is determined and Indirect DOS, all services 	hosted in the same physical machine with the target victim will be affected</a:t>
            </a:r>
          </a:p>
          <a:p>
            <a:r>
              <a:rPr lang="en-US" dirty="0"/>
              <a:t>Fraudulent Resource Consumption (FRC) attack</a:t>
            </a:r>
            <a:endParaRPr lang="en-IN" dirty="0"/>
          </a:p>
          <a:p>
            <a:pPr marL="0" indent="0">
              <a:buNone/>
            </a:pPr>
            <a:r>
              <a:rPr lang="en-IN" dirty="0"/>
              <a:t>	</a:t>
            </a:r>
            <a:r>
              <a:rPr lang="en-US" dirty="0"/>
              <a:t>The attackers, continuously send requests to website hosting in cloud servers to 	consume bandwidth, which bills to the cloud customer owning the website</a:t>
            </a:r>
          </a:p>
          <a:p>
            <a:pPr marL="0" indent="0">
              <a:buNone/>
            </a:pPr>
            <a:r>
              <a:rPr lang="en-US" dirty="0"/>
              <a:t>	A FRC attack succeeds when it causes financial burden on the victim</a:t>
            </a:r>
          </a:p>
        </p:txBody>
      </p:sp>
    </p:spTree>
    <p:extLst>
      <p:ext uri="{BB962C8B-B14F-4D97-AF65-F5344CB8AC3E}">
        <p14:creationId xmlns:p14="http://schemas.microsoft.com/office/powerpoint/2010/main" val="91591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B0FE-EBF2-498B-A8CA-FCE04E8CA36C}"/>
              </a:ext>
            </a:extLst>
          </p:cNvPr>
          <p:cNvSpPr>
            <a:spLocks noGrp="1"/>
          </p:cNvSpPr>
          <p:nvPr>
            <p:ph type="title"/>
          </p:nvPr>
        </p:nvSpPr>
        <p:spPr/>
        <p:txBody>
          <a:bodyPr/>
          <a:lstStyle/>
          <a:p>
            <a:r>
              <a:rPr lang="en-IN" cap="none" dirty="0"/>
              <a:t>Cloud Availability: Defence Strategies</a:t>
            </a:r>
          </a:p>
        </p:txBody>
      </p:sp>
      <p:sp>
        <p:nvSpPr>
          <p:cNvPr id="4" name="Content Placeholder 2">
            <a:extLst>
              <a:ext uri="{FF2B5EF4-FFF2-40B4-BE49-F238E27FC236}">
                <a16:creationId xmlns:a16="http://schemas.microsoft.com/office/drawing/2014/main" id="{54FBF2A4-7471-4352-8D58-C761D418C295}"/>
              </a:ext>
            </a:extLst>
          </p:cNvPr>
          <p:cNvSpPr>
            <a:spLocks noGrp="1"/>
          </p:cNvSpPr>
          <p:nvPr>
            <p:ph idx="1"/>
          </p:nvPr>
        </p:nvSpPr>
        <p:spPr>
          <a:xfrm>
            <a:off x="995082" y="1972234"/>
            <a:ext cx="10506636" cy="4580966"/>
          </a:xfrm>
        </p:spPr>
        <p:txBody>
          <a:bodyPr>
            <a:normAutofit lnSpcReduction="10000"/>
          </a:bodyPr>
          <a:lstStyle/>
          <a:p>
            <a:r>
              <a:rPr lang="en-US" dirty="0"/>
              <a:t>Defending the new DOS attack</a:t>
            </a:r>
          </a:p>
          <a:p>
            <a:pPr marL="0" indent="0">
              <a:buNone/>
            </a:pPr>
            <a:r>
              <a:rPr lang="en-US" dirty="0"/>
              <a:t>	Monitoring agent located outside the cloud is set up to detect whether there 	may be bandwidth starvation by constantly probing the cloud applications</a:t>
            </a:r>
          </a:p>
          <a:p>
            <a:pPr marL="0" indent="0">
              <a:buNone/>
            </a:pPr>
            <a:r>
              <a:rPr lang="en-US" dirty="0"/>
              <a:t>	If bandwidth degradation is detected, the monitoring agent will perform 	application migration, which may stop the service temporarily</a:t>
            </a:r>
          </a:p>
          <a:p>
            <a:r>
              <a:rPr lang="en-IN" dirty="0"/>
              <a:t>FRC attack detection</a:t>
            </a:r>
          </a:p>
          <a:p>
            <a:pPr marL="0" indent="0">
              <a:buNone/>
            </a:pPr>
            <a:r>
              <a:rPr lang="en-IN" dirty="0"/>
              <a:t>	</a:t>
            </a:r>
            <a:r>
              <a:rPr lang="en-US" dirty="0"/>
              <a:t>Key of FRC detection is to distinguish FRC traffic from normal activity traffic</a:t>
            </a:r>
          </a:p>
          <a:p>
            <a:pPr marL="0" indent="0">
              <a:buNone/>
            </a:pPr>
            <a:r>
              <a:rPr lang="en-US" dirty="0"/>
              <a:t>	Three detection metrics are used: </a:t>
            </a:r>
            <a:r>
              <a:rPr lang="en-US" dirty="0" err="1"/>
              <a:t>Zipf</a:t>
            </a:r>
            <a:r>
              <a:rPr lang="en-US" dirty="0"/>
              <a:t> ’s law, </a:t>
            </a:r>
            <a:r>
              <a:rPr lang="en-IN" dirty="0"/>
              <a:t>Spearman’s footrule and 	</a:t>
            </a:r>
            <a:r>
              <a:rPr lang="en-US" dirty="0"/>
              <a:t>overlap between the reference list and the comparator list</a:t>
            </a:r>
          </a:p>
        </p:txBody>
      </p:sp>
    </p:spTree>
    <p:extLst>
      <p:ext uri="{BB962C8B-B14F-4D97-AF65-F5344CB8AC3E}">
        <p14:creationId xmlns:p14="http://schemas.microsoft.com/office/powerpoint/2010/main" val="313589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1000"/>
                                        <p:tgtEl>
                                          <p:spTgt spid="4">
                                            <p:txEl>
                                              <p:pRg st="3" end="3"/>
                                            </p:txEl>
                                          </p:spTgt>
                                        </p:tgtEl>
                                      </p:cBhvr>
                                    </p:animEffect>
                                    <p:anim calcmode="lin" valueType="num">
                                      <p:cBhvr>
                                        <p:cTn id="25"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5" end="5"/>
                                            </p:txEl>
                                          </p:spTgt>
                                        </p:tgtEl>
                                        <p:attrNameLst>
                                          <p:attrName>style.visibility</p:attrName>
                                        </p:attrNameLst>
                                      </p:cBhvr>
                                      <p:to>
                                        <p:strVal val="visible"/>
                                      </p:to>
                                    </p:set>
                                    <p:animEffect transition="in" filter="fade">
                                      <p:cBhvr>
                                        <p:cTn id="3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49CC-F004-45BF-904F-3BDC110591FC}"/>
              </a:ext>
            </a:extLst>
          </p:cNvPr>
          <p:cNvSpPr>
            <a:spLocks noGrp="1"/>
          </p:cNvSpPr>
          <p:nvPr>
            <p:ph type="title"/>
          </p:nvPr>
        </p:nvSpPr>
        <p:spPr/>
        <p:txBody>
          <a:bodyPr/>
          <a:lstStyle/>
          <a:p>
            <a:r>
              <a:rPr lang="en-US" cap="none" dirty="0"/>
              <a:t>Measures For Top Identified Threats</a:t>
            </a:r>
            <a:endParaRPr lang="en-IN" cap="none" dirty="0"/>
          </a:p>
        </p:txBody>
      </p:sp>
      <p:sp>
        <p:nvSpPr>
          <p:cNvPr id="4" name="Content Placeholder 2">
            <a:extLst>
              <a:ext uri="{FF2B5EF4-FFF2-40B4-BE49-F238E27FC236}">
                <a16:creationId xmlns:a16="http://schemas.microsoft.com/office/drawing/2014/main" id="{19DAD7C6-B2CE-4DD3-9700-E6C2BC4A35F6}"/>
              </a:ext>
            </a:extLst>
          </p:cNvPr>
          <p:cNvSpPr>
            <a:spLocks noGrp="1"/>
          </p:cNvSpPr>
          <p:nvPr>
            <p:ph idx="1"/>
          </p:nvPr>
        </p:nvSpPr>
        <p:spPr>
          <a:xfrm>
            <a:off x="995082" y="1972234"/>
            <a:ext cx="10506636" cy="4580966"/>
          </a:xfrm>
        </p:spPr>
        <p:txBody>
          <a:bodyPr>
            <a:normAutofit/>
          </a:bodyPr>
          <a:lstStyle/>
          <a:p>
            <a:r>
              <a:rPr lang="en-US" dirty="0"/>
              <a:t>In case of Shared Technology issues </a:t>
            </a:r>
          </a:p>
          <a:p>
            <a:pPr marL="0" indent="0">
              <a:buNone/>
            </a:pPr>
            <a:r>
              <a:rPr lang="en-US" dirty="0"/>
              <a:t>	• Best Security practices must be implemented for installation or System 	configuration </a:t>
            </a:r>
          </a:p>
          <a:p>
            <a:pPr marL="0" indent="0">
              <a:buNone/>
            </a:pPr>
            <a:r>
              <a:rPr lang="en-US" dirty="0"/>
              <a:t>	• Unauthorized activities must be monitored</a:t>
            </a:r>
          </a:p>
          <a:p>
            <a:pPr marL="0" indent="0">
              <a:buNone/>
            </a:pPr>
            <a:r>
              <a:rPr lang="en-US" dirty="0"/>
              <a:t>	• Service level agreements must be enforced</a:t>
            </a:r>
          </a:p>
          <a:p>
            <a:pPr marL="0" indent="0">
              <a:buNone/>
            </a:pPr>
            <a:r>
              <a:rPr lang="en-US" dirty="0"/>
              <a:t>	• Configuration audits and vulnerability scanning must be conducted</a:t>
            </a:r>
          </a:p>
          <a:p>
            <a:pPr marL="0" indent="0">
              <a:buNone/>
            </a:pPr>
            <a:r>
              <a:rPr lang="en-US" dirty="0"/>
              <a:t>	• Strong authentication and access control administrative access</a:t>
            </a:r>
          </a:p>
        </p:txBody>
      </p:sp>
    </p:spTree>
    <p:extLst>
      <p:ext uri="{BB962C8B-B14F-4D97-AF65-F5344CB8AC3E}">
        <p14:creationId xmlns:p14="http://schemas.microsoft.com/office/powerpoint/2010/main" val="96552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C66E3A8-809B-4409-83C1-0381D9004C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92101" y="4566108"/>
            <a:ext cx="3335865" cy="1876424"/>
          </a:xfrm>
          <a:prstGeom prst="rect">
            <a:avLst/>
          </a:prstGeom>
        </p:spPr>
      </p:pic>
      <p:sp>
        <p:nvSpPr>
          <p:cNvPr id="2" name="Title 1">
            <a:extLst>
              <a:ext uri="{FF2B5EF4-FFF2-40B4-BE49-F238E27FC236}">
                <a16:creationId xmlns:a16="http://schemas.microsoft.com/office/drawing/2014/main" id="{D3C3CF0C-0B14-4FC1-9DE1-21BAA497DEB4}"/>
              </a:ext>
            </a:extLst>
          </p:cNvPr>
          <p:cNvSpPr>
            <a:spLocks noGrp="1"/>
          </p:cNvSpPr>
          <p:nvPr>
            <p:ph type="title"/>
          </p:nvPr>
        </p:nvSpPr>
        <p:spPr>
          <a:xfrm>
            <a:off x="1141413" y="618519"/>
            <a:ext cx="9905998" cy="1057882"/>
          </a:xfrm>
        </p:spPr>
        <p:txBody>
          <a:bodyPr/>
          <a:lstStyle/>
          <a:p>
            <a:r>
              <a:rPr lang="en-IN" cap="none" dirty="0"/>
              <a:t>What Is Cloud?</a:t>
            </a:r>
          </a:p>
        </p:txBody>
      </p:sp>
      <p:pic>
        <p:nvPicPr>
          <p:cNvPr id="12" name="Picture 11">
            <a:extLst>
              <a:ext uri="{FF2B5EF4-FFF2-40B4-BE49-F238E27FC236}">
                <a16:creationId xmlns:a16="http://schemas.microsoft.com/office/drawing/2014/main" id="{4A01C668-B58A-479F-A524-335F7227183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09598" y="1767495"/>
            <a:ext cx="2821258" cy="1876424"/>
          </a:xfrm>
          <a:prstGeom prst="rect">
            <a:avLst/>
          </a:prstGeom>
        </p:spPr>
      </p:pic>
      <p:pic>
        <p:nvPicPr>
          <p:cNvPr id="15" name="Picture 14">
            <a:extLst>
              <a:ext uri="{FF2B5EF4-FFF2-40B4-BE49-F238E27FC236}">
                <a16:creationId xmlns:a16="http://schemas.microsoft.com/office/drawing/2014/main" id="{F1404726-6186-45AF-9C19-269B0B26138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915400" y="425450"/>
            <a:ext cx="2981325" cy="1987550"/>
          </a:xfrm>
          <a:prstGeom prst="rect">
            <a:avLst/>
          </a:prstGeom>
        </p:spPr>
      </p:pic>
      <p:pic>
        <p:nvPicPr>
          <p:cNvPr id="17" name="Picture 16">
            <a:extLst>
              <a:ext uri="{FF2B5EF4-FFF2-40B4-BE49-F238E27FC236}">
                <a16:creationId xmlns:a16="http://schemas.microsoft.com/office/drawing/2014/main" id="{AFDF767B-4121-40AD-A217-7F9D8611FD9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657313" y="2216608"/>
            <a:ext cx="2239412" cy="2349500"/>
          </a:xfrm>
          <a:prstGeom prst="rect">
            <a:avLst/>
          </a:prstGeom>
        </p:spPr>
      </p:pic>
      <p:pic>
        <p:nvPicPr>
          <p:cNvPr id="29" name="Picture 28">
            <a:extLst>
              <a:ext uri="{FF2B5EF4-FFF2-40B4-BE49-F238E27FC236}">
                <a16:creationId xmlns:a16="http://schemas.microsoft.com/office/drawing/2014/main" id="{7B9A9229-49B2-41DC-A53D-5AD1D8E7AB90}"/>
              </a:ext>
            </a:extLst>
          </p:cNvPr>
          <p:cNvPicPr>
            <a:picLocks noChangeAspect="1"/>
          </p:cNvPicPr>
          <p:nvPr/>
        </p:nvPicPr>
        <p:blipFill rotWithShape="1">
          <a:blip r:embed="rId10">
            <a:extLst>
              <a:ext uri="{837473B0-CC2E-450A-ABE3-18F120FF3D39}">
                <a1611:picAttrSrcUrl xmlns:a1611="http://schemas.microsoft.com/office/drawing/2016/11/main" r:id="rId11"/>
              </a:ext>
            </a:extLst>
          </a:blip>
          <a:srcRect l="8009" r="9889"/>
          <a:stretch/>
        </p:blipFill>
        <p:spPr>
          <a:xfrm>
            <a:off x="8249726" y="4445001"/>
            <a:ext cx="3222343" cy="2207684"/>
          </a:xfrm>
          <a:prstGeom prst="rect">
            <a:avLst/>
          </a:prstGeom>
        </p:spPr>
      </p:pic>
      <p:sp>
        <p:nvSpPr>
          <p:cNvPr id="4" name="Cloud 3">
            <a:extLst>
              <a:ext uri="{FF2B5EF4-FFF2-40B4-BE49-F238E27FC236}">
                <a16:creationId xmlns:a16="http://schemas.microsoft.com/office/drawing/2014/main" id="{1252A4A9-8E76-4D85-939B-942200280041}"/>
              </a:ext>
            </a:extLst>
          </p:cNvPr>
          <p:cNvSpPr/>
          <p:nvPr/>
        </p:nvSpPr>
        <p:spPr>
          <a:xfrm>
            <a:off x="3048000" y="1147460"/>
            <a:ext cx="6492293" cy="4752975"/>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2000" dirty="0"/>
              <a:t>Cloud computing is the delivery of shared computing services—including servers, storage, databases, networking, software, analytics, and intelligence- over the Internet (“the cloud”) to offer faster innovation, flexible resources, and economies of scale</a:t>
            </a:r>
            <a:endParaRPr lang="en-IN" sz="2000" dirty="0"/>
          </a:p>
        </p:txBody>
      </p:sp>
      <p:pic>
        <p:nvPicPr>
          <p:cNvPr id="20" name="Picture 19">
            <a:extLst>
              <a:ext uri="{FF2B5EF4-FFF2-40B4-BE49-F238E27FC236}">
                <a16:creationId xmlns:a16="http://schemas.microsoft.com/office/drawing/2014/main" id="{85AEF770-72BB-44B1-A9CA-7B4E2DE6E3BC}"/>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4708816" y="4356452"/>
            <a:ext cx="2774368" cy="2628176"/>
          </a:xfrm>
          <a:prstGeom prst="rect">
            <a:avLst/>
          </a:prstGeom>
        </p:spPr>
      </p:pic>
    </p:spTree>
    <p:extLst>
      <p:ext uri="{BB962C8B-B14F-4D97-AF65-F5344CB8AC3E}">
        <p14:creationId xmlns:p14="http://schemas.microsoft.com/office/powerpoint/2010/main" val="74119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F206-8E4D-4A47-9401-0C06C2D28767}"/>
              </a:ext>
            </a:extLst>
          </p:cNvPr>
          <p:cNvSpPr>
            <a:spLocks noGrp="1"/>
          </p:cNvSpPr>
          <p:nvPr>
            <p:ph type="title"/>
          </p:nvPr>
        </p:nvSpPr>
        <p:spPr/>
        <p:txBody>
          <a:bodyPr/>
          <a:lstStyle/>
          <a:p>
            <a:r>
              <a:rPr lang="en-US" cap="none" dirty="0"/>
              <a:t>Measures For Top Identified Threats</a:t>
            </a:r>
            <a:endParaRPr lang="en-IN" dirty="0"/>
          </a:p>
        </p:txBody>
      </p:sp>
      <p:sp>
        <p:nvSpPr>
          <p:cNvPr id="3" name="Content Placeholder 2">
            <a:extLst>
              <a:ext uri="{FF2B5EF4-FFF2-40B4-BE49-F238E27FC236}">
                <a16:creationId xmlns:a16="http://schemas.microsoft.com/office/drawing/2014/main" id="{94EF21B9-1435-4337-A249-8BEEBF70D7A3}"/>
              </a:ext>
            </a:extLst>
          </p:cNvPr>
          <p:cNvSpPr>
            <a:spLocks noGrp="1"/>
          </p:cNvSpPr>
          <p:nvPr>
            <p:ph idx="1"/>
          </p:nvPr>
        </p:nvSpPr>
        <p:spPr/>
        <p:txBody>
          <a:bodyPr/>
          <a:lstStyle/>
          <a:p>
            <a:r>
              <a:rPr lang="en-US" dirty="0"/>
              <a:t>For Data loss or Leakage </a:t>
            </a:r>
          </a:p>
          <a:p>
            <a:pPr marL="0" indent="0">
              <a:buNone/>
            </a:pPr>
            <a:r>
              <a:rPr lang="en-US" dirty="0"/>
              <a:t>	• Implement strong API access control</a:t>
            </a:r>
          </a:p>
          <a:p>
            <a:pPr marL="0" indent="0">
              <a:buNone/>
            </a:pPr>
            <a:r>
              <a:rPr lang="en-US" dirty="0"/>
              <a:t>	• Specify backup and retention mechanisms </a:t>
            </a:r>
          </a:p>
          <a:p>
            <a:pPr marL="0" indent="0">
              <a:buNone/>
            </a:pPr>
            <a:r>
              <a:rPr lang="en-US" dirty="0"/>
              <a:t>	• Analyze data protection at both design and run time</a:t>
            </a:r>
          </a:p>
          <a:p>
            <a:pPr marL="0" indent="0">
              <a:buNone/>
            </a:pPr>
            <a:r>
              <a:rPr lang="en-US" dirty="0"/>
              <a:t>	• Necessary measures must be taken for strong key generation, storage, 	and destruction practices</a:t>
            </a:r>
            <a:endParaRPr lang="en-IN" dirty="0"/>
          </a:p>
        </p:txBody>
      </p:sp>
    </p:spTree>
    <p:extLst>
      <p:ext uri="{BB962C8B-B14F-4D97-AF65-F5344CB8AC3E}">
        <p14:creationId xmlns:p14="http://schemas.microsoft.com/office/powerpoint/2010/main" val="3321099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62CE4-160B-47B5-980A-A0A02196A839}"/>
              </a:ext>
            </a:extLst>
          </p:cNvPr>
          <p:cNvSpPr>
            <a:spLocks noGrp="1"/>
          </p:cNvSpPr>
          <p:nvPr>
            <p:ph type="title"/>
          </p:nvPr>
        </p:nvSpPr>
        <p:spPr/>
        <p:txBody>
          <a:bodyPr/>
          <a:lstStyle/>
          <a:p>
            <a:r>
              <a:rPr lang="en-US" cap="none" dirty="0"/>
              <a:t>Measures For Top Identified Threats</a:t>
            </a:r>
            <a:endParaRPr lang="en-IN" dirty="0"/>
          </a:p>
        </p:txBody>
      </p:sp>
      <p:sp>
        <p:nvSpPr>
          <p:cNvPr id="3" name="Content Placeholder 2">
            <a:extLst>
              <a:ext uri="{FF2B5EF4-FFF2-40B4-BE49-F238E27FC236}">
                <a16:creationId xmlns:a16="http://schemas.microsoft.com/office/drawing/2014/main" id="{0DC30E13-3D55-44E8-A61D-5D628CCAB744}"/>
              </a:ext>
            </a:extLst>
          </p:cNvPr>
          <p:cNvSpPr>
            <a:spLocks noGrp="1"/>
          </p:cNvSpPr>
          <p:nvPr>
            <p:ph idx="1"/>
          </p:nvPr>
        </p:nvSpPr>
        <p:spPr/>
        <p:txBody>
          <a:bodyPr/>
          <a:lstStyle/>
          <a:p>
            <a:r>
              <a:rPr lang="en-US" dirty="0"/>
              <a:t>For Malicious Insiders </a:t>
            </a:r>
          </a:p>
          <a:p>
            <a:pPr marL="0" indent="0">
              <a:buNone/>
            </a:pPr>
            <a:r>
              <a:rPr lang="en-US" dirty="0"/>
              <a:t>	• Identify the human resources requirements as a part of legal contracts </a:t>
            </a:r>
          </a:p>
          <a:p>
            <a:pPr marL="0" indent="0">
              <a:buNone/>
            </a:pPr>
            <a:r>
              <a:rPr lang="en-US" dirty="0"/>
              <a:t>	• Information security, management practices require transparency</a:t>
            </a:r>
          </a:p>
          <a:p>
            <a:pPr marL="0" indent="0">
              <a:buNone/>
            </a:pPr>
            <a:r>
              <a:rPr lang="en-US" dirty="0"/>
              <a:t>	• Decide Security breaches</a:t>
            </a:r>
          </a:p>
          <a:p>
            <a:pPr marL="0" indent="0">
              <a:buNone/>
            </a:pPr>
            <a:r>
              <a:rPr lang="en-US" dirty="0"/>
              <a:t>	• Conduct survey on comprehensive supplier assessment and implement 	strict supply chain management</a:t>
            </a:r>
            <a:endParaRPr lang="en-IN" dirty="0"/>
          </a:p>
        </p:txBody>
      </p:sp>
    </p:spTree>
    <p:extLst>
      <p:ext uri="{BB962C8B-B14F-4D97-AF65-F5344CB8AC3E}">
        <p14:creationId xmlns:p14="http://schemas.microsoft.com/office/powerpoint/2010/main" val="132184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1A78-F196-4314-A626-7828C053D3D2}"/>
              </a:ext>
            </a:extLst>
          </p:cNvPr>
          <p:cNvSpPr>
            <a:spLocks noGrp="1"/>
          </p:cNvSpPr>
          <p:nvPr>
            <p:ph type="title"/>
          </p:nvPr>
        </p:nvSpPr>
        <p:spPr/>
        <p:txBody>
          <a:bodyPr/>
          <a:lstStyle/>
          <a:p>
            <a:r>
              <a:rPr lang="en-US" cap="none" dirty="0"/>
              <a:t>Measures For Top Identified Threats</a:t>
            </a:r>
            <a:endParaRPr lang="en-IN" dirty="0"/>
          </a:p>
        </p:txBody>
      </p:sp>
      <p:sp>
        <p:nvSpPr>
          <p:cNvPr id="3" name="Content Placeholder 2">
            <a:extLst>
              <a:ext uri="{FF2B5EF4-FFF2-40B4-BE49-F238E27FC236}">
                <a16:creationId xmlns:a16="http://schemas.microsoft.com/office/drawing/2014/main" id="{E2A0175A-4976-419D-B13A-1310D7EFC72C}"/>
              </a:ext>
            </a:extLst>
          </p:cNvPr>
          <p:cNvSpPr>
            <a:spLocks noGrp="1"/>
          </p:cNvSpPr>
          <p:nvPr>
            <p:ph idx="1"/>
          </p:nvPr>
        </p:nvSpPr>
        <p:spPr/>
        <p:txBody>
          <a:bodyPr/>
          <a:lstStyle/>
          <a:p>
            <a:r>
              <a:rPr lang="en-US" dirty="0"/>
              <a:t>With respect to Account or Service Hijacking </a:t>
            </a:r>
          </a:p>
          <a:p>
            <a:pPr marL="0" indent="0">
              <a:buNone/>
            </a:pPr>
            <a:r>
              <a:rPr lang="en-US" dirty="0"/>
              <a:t>	• Strong monitory system implementation for to detect unauthorized 	activity</a:t>
            </a:r>
          </a:p>
          <a:p>
            <a:pPr marL="0" indent="0">
              <a:buNone/>
            </a:pPr>
            <a:r>
              <a:rPr lang="en-US" dirty="0"/>
              <a:t>	• Sharing of account details between users and services must be 	avoided</a:t>
            </a:r>
          </a:p>
          <a:p>
            <a:pPr marL="0" indent="0">
              <a:buNone/>
            </a:pPr>
            <a:r>
              <a:rPr lang="en-US" dirty="0"/>
              <a:t>	• Read and understand properly cloud security policies</a:t>
            </a:r>
            <a:endParaRPr lang="en-IN" dirty="0"/>
          </a:p>
        </p:txBody>
      </p:sp>
    </p:spTree>
    <p:extLst>
      <p:ext uri="{BB962C8B-B14F-4D97-AF65-F5344CB8AC3E}">
        <p14:creationId xmlns:p14="http://schemas.microsoft.com/office/powerpoint/2010/main" val="2628870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17DAA-16AC-4CDF-8CAB-046C5B0B6367}"/>
              </a:ext>
            </a:extLst>
          </p:cNvPr>
          <p:cNvSpPr>
            <a:spLocks noGrp="1"/>
          </p:cNvSpPr>
          <p:nvPr>
            <p:ph type="title"/>
          </p:nvPr>
        </p:nvSpPr>
        <p:spPr/>
        <p:txBody>
          <a:bodyPr/>
          <a:lstStyle/>
          <a:p>
            <a:r>
              <a:rPr lang="en-IN" dirty="0"/>
              <a:t>Two types of cloud models</a:t>
            </a:r>
          </a:p>
        </p:txBody>
      </p:sp>
      <p:sp>
        <p:nvSpPr>
          <p:cNvPr id="3" name="Content Placeholder 2">
            <a:extLst>
              <a:ext uri="{FF2B5EF4-FFF2-40B4-BE49-F238E27FC236}">
                <a16:creationId xmlns:a16="http://schemas.microsoft.com/office/drawing/2014/main" id="{82478EB1-3B79-4CD8-B699-5724455F2A82}"/>
              </a:ext>
            </a:extLst>
          </p:cNvPr>
          <p:cNvSpPr>
            <a:spLocks noGrp="1"/>
          </p:cNvSpPr>
          <p:nvPr>
            <p:ph idx="1"/>
          </p:nvPr>
        </p:nvSpPr>
        <p:spPr/>
        <p:txBody>
          <a:bodyPr/>
          <a:lstStyle/>
          <a:p>
            <a:endParaRPr lang="en-IN" dirty="0"/>
          </a:p>
          <a:p>
            <a:r>
              <a:rPr lang="en-IN" dirty="0"/>
              <a:t>Cloud Service Model (SaaS, PaaS, IaaS)</a:t>
            </a:r>
          </a:p>
          <a:p>
            <a:endParaRPr lang="en-IN" dirty="0"/>
          </a:p>
          <a:p>
            <a:r>
              <a:rPr lang="en-IN" dirty="0"/>
              <a:t>Cloud Deployment Model (Private, Public, Hybrid, Community)</a:t>
            </a:r>
          </a:p>
        </p:txBody>
      </p:sp>
    </p:spTree>
    <p:extLst>
      <p:ext uri="{BB962C8B-B14F-4D97-AF65-F5344CB8AC3E}">
        <p14:creationId xmlns:p14="http://schemas.microsoft.com/office/powerpoint/2010/main" val="206950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56DB6-149F-45FC-9636-BEBFA79AA1E0}"/>
              </a:ext>
            </a:extLst>
          </p:cNvPr>
          <p:cNvSpPr>
            <a:spLocks noGrp="1"/>
          </p:cNvSpPr>
          <p:nvPr>
            <p:ph type="title"/>
          </p:nvPr>
        </p:nvSpPr>
        <p:spPr>
          <a:xfrm>
            <a:off x="1141413" y="647700"/>
            <a:ext cx="9905998" cy="1449388"/>
          </a:xfrm>
        </p:spPr>
        <p:txBody>
          <a:bodyPr/>
          <a:lstStyle/>
          <a:p>
            <a:r>
              <a:rPr lang="en-IN" cap="none" dirty="0"/>
              <a:t>Cloud Service Model</a:t>
            </a:r>
          </a:p>
        </p:txBody>
      </p:sp>
      <p:sp>
        <p:nvSpPr>
          <p:cNvPr id="3" name="Content Placeholder 2">
            <a:extLst>
              <a:ext uri="{FF2B5EF4-FFF2-40B4-BE49-F238E27FC236}">
                <a16:creationId xmlns:a16="http://schemas.microsoft.com/office/drawing/2014/main" id="{70399039-65B8-4B7D-9A44-924ABE8D4A9F}"/>
              </a:ext>
            </a:extLst>
          </p:cNvPr>
          <p:cNvSpPr>
            <a:spLocks noGrp="1"/>
          </p:cNvSpPr>
          <p:nvPr>
            <p:ph idx="1"/>
          </p:nvPr>
        </p:nvSpPr>
        <p:spPr/>
        <p:txBody>
          <a:bodyPr/>
          <a:lstStyle/>
          <a:p>
            <a:r>
              <a:rPr lang="en-IN" dirty="0"/>
              <a:t>Software as a Service (SaaS)</a:t>
            </a:r>
          </a:p>
          <a:p>
            <a:endParaRPr lang="en-IN" dirty="0"/>
          </a:p>
          <a:p>
            <a:r>
              <a:rPr lang="en-IN" dirty="0"/>
              <a:t>Platform as a Service (PaaS)</a:t>
            </a:r>
          </a:p>
          <a:p>
            <a:endParaRPr lang="en-IN" dirty="0"/>
          </a:p>
          <a:p>
            <a:r>
              <a:rPr lang="en-IN" dirty="0"/>
              <a:t>Infrastructure as a Service (IaaS)</a:t>
            </a:r>
          </a:p>
        </p:txBody>
      </p:sp>
      <p:pic>
        <p:nvPicPr>
          <p:cNvPr id="5" name="Picture 4">
            <a:extLst>
              <a:ext uri="{FF2B5EF4-FFF2-40B4-BE49-F238E27FC236}">
                <a16:creationId xmlns:a16="http://schemas.microsoft.com/office/drawing/2014/main" id="{18F3E52B-BF89-4347-98D0-178D3F54EE89}"/>
              </a:ext>
            </a:extLst>
          </p:cNvPr>
          <p:cNvPicPr>
            <a:picLocks noChangeAspect="1"/>
          </p:cNvPicPr>
          <p:nvPr/>
        </p:nvPicPr>
        <p:blipFill>
          <a:blip r:embed="rId2"/>
          <a:stretch>
            <a:fillRect/>
          </a:stretch>
        </p:blipFill>
        <p:spPr>
          <a:xfrm>
            <a:off x="6296025" y="1476374"/>
            <a:ext cx="5295900" cy="4249460"/>
          </a:xfrm>
          <a:prstGeom prst="rect">
            <a:avLst/>
          </a:prstGeom>
        </p:spPr>
      </p:pic>
    </p:spTree>
    <p:extLst>
      <p:ext uri="{BB962C8B-B14F-4D97-AF65-F5344CB8AC3E}">
        <p14:creationId xmlns:p14="http://schemas.microsoft.com/office/powerpoint/2010/main" val="113289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EED7-61B3-4B45-9A32-A50C799C9B26}"/>
              </a:ext>
            </a:extLst>
          </p:cNvPr>
          <p:cNvSpPr>
            <a:spLocks noGrp="1"/>
          </p:cNvSpPr>
          <p:nvPr>
            <p:ph type="title"/>
          </p:nvPr>
        </p:nvSpPr>
        <p:spPr/>
        <p:txBody>
          <a:bodyPr/>
          <a:lstStyle/>
          <a:p>
            <a:r>
              <a:rPr lang="en-US" cap="none" dirty="0"/>
              <a:t>Cloud Service Model</a:t>
            </a:r>
            <a:endParaRPr lang="en-IN" cap="none" dirty="0"/>
          </a:p>
        </p:txBody>
      </p:sp>
      <p:graphicFrame>
        <p:nvGraphicFramePr>
          <p:cNvPr id="4" name="Table 4">
            <a:extLst>
              <a:ext uri="{FF2B5EF4-FFF2-40B4-BE49-F238E27FC236}">
                <a16:creationId xmlns:a16="http://schemas.microsoft.com/office/drawing/2014/main" id="{9C14DBF7-3733-44B7-BCA3-DA63A0878B12}"/>
              </a:ext>
            </a:extLst>
          </p:cNvPr>
          <p:cNvGraphicFramePr>
            <a:graphicFrameLocks noGrp="1"/>
          </p:cNvGraphicFramePr>
          <p:nvPr>
            <p:ph idx="1"/>
            <p:extLst>
              <p:ext uri="{D42A27DB-BD31-4B8C-83A1-F6EECF244321}">
                <p14:modId xmlns:p14="http://schemas.microsoft.com/office/powerpoint/2010/main" val="1873973549"/>
              </p:ext>
            </p:extLst>
          </p:nvPr>
        </p:nvGraphicFramePr>
        <p:xfrm>
          <a:off x="1141413" y="2249488"/>
          <a:ext cx="9906000" cy="3296920"/>
        </p:xfrm>
        <a:graphic>
          <a:graphicData uri="http://schemas.openxmlformats.org/drawingml/2006/table">
            <a:tbl>
              <a:tblPr firstRow="1" bandRow="1">
                <a:tableStyleId>{7DF18680-E054-41AD-8BC1-D1AEF772440D}</a:tableStyleId>
              </a:tblPr>
              <a:tblGrid>
                <a:gridCol w="3302000">
                  <a:extLst>
                    <a:ext uri="{9D8B030D-6E8A-4147-A177-3AD203B41FA5}">
                      <a16:colId xmlns:a16="http://schemas.microsoft.com/office/drawing/2014/main" val="1614557095"/>
                    </a:ext>
                  </a:extLst>
                </a:gridCol>
                <a:gridCol w="3302000">
                  <a:extLst>
                    <a:ext uri="{9D8B030D-6E8A-4147-A177-3AD203B41FA5}">
                      <a16:colId xmlns:a16="http://schemas.microsoft.com/office/drawing/2014/main" val="3155650804"/>
                    </a:ext>
                  </a:extLst>
                </a:gridCol>
                <a:gridCol w="3302000">
                  <a:extLst>
                    <a:ext uri="{9D8B030D-6E8A-4147-A177-3AD203B41FA5}">
                      <a16:colId xmlns:a16="http://schemas.microsoft.com/office/drawing/2014/main" val="412285278"/>
                    </a:ext>
                  </a:extLst>
                </a:gridCol>
              </a:tblGrid>
              <a:tr h="370840">
                <a:tc>
                  <a:txBody>
                    <a:bodyPr/>
                    <a:lstStyle/>
                    <a:p>
                      <a:pPr algn="ctr"/>
                      <a:r>
                        <a:rPr lang="en-US" dirty="0"/>
                        <a:t>Software as a Service (SaaS)</a:t>
                      </a:r>
                      <a:endParaRPr lang="en-IN" dirty="0"/>
                    </a:p>
                  </a:txBody>
                  <a:tcPr/>
                </a:tc>
                <a:tc>
                  <a:txBody>
                    <a:bodyPr/>
                    <a:lstStyle/>
                    <a:p>
                      <a:pPr algn="ctr"/>
                      <a:r>
                        <a:rPr lang="en-US" dirty="0"/>
                        <a:t>Platform as a Service (PaaS)</a:t>
                      </a:r>
                      <a:endParaRPr lang="en-IN" dirty="0"/>
                    </a:p>
                  </a:txBody>
                  <a:tcPr/>
                </a:tc>
                <a:tc>
                  <a:txBody>
                    <a:bodyPr/>
                    <a:lstStyle/>
                    <a:p>
                      <a:pPr algn="ctr"/>
                      <a:r>
                        <a:rPr lang="en-US" dirty="0"/>
                        <a:t>Infrastructure as a Service (IaaS)</a:t>
                      </a:r>
                      <a:endParaRPr lang="en-IN" dirty="0"/>
                    </a:p>
                  </a:txBody>
                  <a:tcPr/>
                </a:tc>
                <a:extLst>
                  <a:ext uri="{0D108BD9-81ED-4DB2-BD59-A6C34878D82A}">
                    <a16:rowId xmlns:a16="http://schemas.microsoft.com/office/drawing/2014/main" val="222587996"/>
                  </a:ext>
                </a:extLst>
              </a:tr>
              <a:tr h="513434">
                <a:tc>
                  <a:txBody>
                    <a:bodyPr/>
                    <a:lstStyle/>
                    <a:p>
                      <a:pPr algn="ctr"/>
                      <a:endParaRPr lang="en-US" dirty="0"/>
                    </a:p>
                    <a:p>
                      <a:pPr algn="ctr"/>
                      <a:r>
                        <a:rPr lang="en-US" dirty="0"/>
                        <a:t>Direct access to third-party applications, software, OS is given to the end user through the client’s browser without any downloads or installations</a:t>
                      </a:r>
                      <a:endParaRPr lang="en-IN" dirty="0"/>
                    </a:p>
                  </a:txBody>
                  <a:tcPr/>
                </a:tc>
                <a:tc>
                  <a:txBody>
                    <a:bodyPr/>
                    <a:lstStyle/>
                    <a:p>
                      <a:pPr algn="ctr"/>
                      <a:endParaRPr lang="en-US" dirty="0"/>
                    </a:p>
                    <a:p>
                      <a:pPr algn="ctr"/>
                      <a:r>
                        <a:rPr lang="en-US" dirty="0"/>
                        <a:t>Provides programming language execution environment, an operating system, a web server &amp; a database</a:t>
                      </a:r>
                      <a:r>
                        <a:rPr lang="en-US" sz="1800" b="0" i="0" kern="1200" dirty="0">
                          <a:solidFill>
                            <a:schemeClr val="dk1"/>
                          </a:solidFill>
                          <a:effectLst/>
                          <a:latin typeface="+mn-lt"/>
                          <a:ea typeface="+mn-ea"/>
                          <a:cs typeface="+mn-cs"/>
                        </a:rPr>
                        <a:t> for the development and deployment of applications and tools</a:t>
                      </a:r>
                      <a:endParaRPr lang="en-IN" dirty="0"/>
                    </a:p>
                  </a:txBody>
                  <a:tcPr/>
                </a:tc>
                <a:tc>
                  <a:txBody>
                    <a:bodyPr/>
                    <a:lstStyle/>
                    <a:p>
                      <a:pPr algn="ctr"/>
                      <a:endParaRPr lang="en-US" dirty="0"/>
                    </a:p>
                    <a:p>
                      <a:pPr algn="ctr"/>
                      <a:r>
                        <a:rPr lang="en-US" dirty="0"/>
                        <a:t>Provides users with basic computer infrastructure capabilities like data storage, servers, and hardware</a:t>
                      </a:r>
                      <a:endParaRPr lang="en-IN" dirty="0"/>
                    </a:p>
                  </a:txBody>
                  <a:tcPr/>
                </a:tc>
                <a:extLst>
                  <a:ext uri="{0D108BD9-81ED-4DB2-BD59-A6C34878D82A}">
                    <a16:rowId xmlns:a16="http://schemas.microsoft.com/office/drawing/2014/main" val="2808881530"/>
                  </a:ext>
                </a:extLst>
              </a:tr>
              <a:tr h="370840">
                <a:tc>
                  <a:txBody>
                    <a:bodyPr/>
                    <a:lstStyle/>
                    <a:p>
                      <a:pPr algn="ctr"/>
                      <a:endParaRPr lang="en-US" dirty="0"/>
                    </a:p>
                    <a:p>
                      <a:pPr algn="ctr"/>
                      <a:r>
                        <a:rPr lang="en-US" dirty="0"/>
                        <a:t>Example: Gmail</a:t>
                      </a:r>
                    </a:p>
                    <a:p>
                      <a:pPr algn="ctr"/>
                      <a:endParaRPr lang="en-IN" dirty="0"/>
                    </a:p>
                  </a:txBody>
                  <a:tcPr/>
                </a:tc>
                <a:tc>
                  <a:txBody>
                    <a:bodyPr/>
                    <a:lstStyle/>
                    <a:p>
                      <a:pPr algn="ctr"/>
                      <a:endParaRPr lang="en-US" dirty="0"/>
                    </a:p>
                    <a:p>
                      <a:pPr algn="ctr"/>
                      <a:r>
                        <a:rPr lang="en-US" dirty="0"/>
                        <a:t>Example: Google App Engine</a:t>
                      </a:r>
                      <a:endParaRPr lang="en-IN" dirty="0"/>
                    </a:p>
                  </a:txBody>
                  <a:tcPr/>
                </a:tc>
                <a:tc>
                  <a:txBody>
                    <a:bodyPr/>
                    <a:lstStyle/>
                    <a:p>
                      <a:pPr algn="ctr"/>
                      <a:endParaRPr lang="en-US" dirty="0"/>
                    </a:p>
                    <a:p>
                      <a:pPr algn="ctr"/>
                      <a:r>
                        <a:rPr lang="en-US" dirty="0"/>
                        <a:t>Example: Amazon EC2</a:t>
                      </a:r>
                      <a:endParaRPr lang="en-IN" dirty="0"/>
                    </a:p>
                  </a:txBody>
                  <a:tcPr/>
                </a:tc>
                <a:extLst>
                  <a:ext uri="{0D108BD9-81ED-4DB2-BD59-A6C34878D82A}">
                    <a16:rowId xmlns:a16="http://schemas.microsoft.com/office/drawing/2014/main" val="3977573762"/>
                  </a:ext>
                </a:extLst>
              </a:tr>
            </a:tbl>
          </a:graphicData>
        </a:graphic>
      </p:graphicFrame>
    </p:spTree>
    <p:extLst>
      <p:ext uri="{BB962C8B-B14F-4D97-AF65-F5344CB8AC3E}">
        <p14:creationId xmlns:p14="http://schemas.microsoft.com/office/powerpoint/2010/main" val="348763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E6EF-5085-4382-AE0A-C1DF46676113}"/>
              </a:ext>
            </a:extLst>
          </p:cNvPr>
          <p:cNvSpPr>
            <a:spLocks noGrp="1"/>
          </p:cNvSpPr>
          <p:nvPr>
            <p:ph type="title"/>
          </p:nvPr>
        </p:nvSpPr>
        <p:spPr/>
        <p:txBody>
          <a:bodyPr/>
          <a:lstStyle/>
          <a:p>
            <a:r>
              <a:rPr lang="en-US" cap="none" dirty="0"/>
              <a:t>Cloud Deployment Model</a:t>
            </a:r>
            <a:endParaRPr lang="en-IN" cap="none" dirty="0"/>
          </a:p>
        </p:txBody>
      </p:sp>
      <p:sp>
        <p:nvSpPr>
          <p:cNvPr id="3" name="Content Placeholder 2">
            <a:extLst>
              <a:ext uri="{FF2B5EF4-FFF2-40B4-BE49-F238E27FC236}">
                <a16:creationId xmlns:a16="http://schemas.microsoft.com/office/drawing/2014/main" id="{B4C3BF60-04D8-4FBB-89A9-4421BC22E7D9}"/>
              </a:ext>
            </a:extLst>
          </p:cNvPr>
          <p:cNvSpPr>
            <a:spLocks noGrp="1"/>
          </p:cNvSpPr>
          <p:nvPr>
            <p:ph idx="1"/>
          </p:nvPr>
        </p:nvSpPr>
        <p:spPr/>
        <p:txBody>
          <a:bodyPr/>
          <a:lstStyle/>
          <a:p>
            <a:r>
              <a:rPr lang="en-US" dirty="0"/>
              <a:t>Public Cloud</a:t>
            </a:r>
          </a:p>
          <a:p>
            <a:r>
              <a:rPr lang="en-US" dirty="0"/>
              <a:t>Private Cloud</a:t>
            </a:r>
          </a:p>
          <a:p>
            <a:r>
              <a:rPr lang="en-US" dirty="0"/>
              <a:t>Hybrid Cloud</a:t>
            </a:r>
          </a:p>
          <a:p>
            <a:r>
              <a:rPr lang="en-US" dirty="0"/>
              <a:t>Community Cloud</a:t>
            </a:r>
            <a:endParaRPr lang="en-IN" dirty="0"/>
          </a:p>
        </p:txBody>
      </p:sp>
      <p:pic>
        <p:nvPicPr>
          <p:cNvPr id="7" name="Picture 6">
            <a:extLst>
              <a:ext uri="{FF2B5EF4-FFF2-40B4-BE49-F238E27FC236}">
                <a16:creationId xmlns:a16="http://schemas.microsoft.com/office/drawing/2014/main" id="{B78B7D67-762D-4E9A-BA03-6B0C71E74FDA}"/>
              </a:ext>
            </a:extLst>
          </p:cNvPr>
          <p:cNvPicPr>
            <a:picLocks noChangeAspect="1"/>
          </p:cNvPicPr>
          <p:nvPr/>
        </p:nvPicPr>
        <p:blipFill>
          <a:blip r:embed="rId2"/>
          <a:stretch>
            <a:fillRect/>
          </a:stretch>
        </p:blipFill>
        <p:spPr>
          <a:xfrm>
            <a:off x="4845892" y="1857936"/>
            <a:ext cx="6384923" cy="3541714"/>
          </a:xfrm>
          <a:prstGeom prst="rect">
            <a:avLst/>
          </a:prstGeom>
        </p:spPr>
      </p:pic>
    </p:spTree>
    <p:extLst>
      <p:ext uri="{BB962C8B-B14F-4D97-AF65-F5344CB8AC3E}">
        <p14:creationId xmlns:p14="http://schemas.microsoft.com/office/powerpoint/2010/main" val="337647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4A67-E7A2-49AB-A9EB-A38F9B448D32}"/>
              </a:ext>
            </a:extLst>
          </p:cNvPr>
          <p:cNvSpPr>
            <a:spLocks noGrp="1"/>
          </p:cNvSpPr>
          <p:nvPr>
            <p:ph type="title"/>
          </p:nvPr>
        </p:nvSpPr>
        <p:spPr/>
        <p:txBody>
          <a:bodyPr/>
          <a:lstStyle/>
          <a:p>
            <a:r>
              <a:rPr lang="en-US" cap="none" dirty="0"/>
              <a:t>Cloud Deployment Model</a:t>
            </a:r>
            <a:endParaRPr lang="en-IN" cap="none" dirty="0"/>
          </a:p>
        </p:txBody>
      </p:sp>
      <p:sp>
        <p:nvSpPr>
          <p:cNvPr id="3" name="Content Placeholder 2">
            <a:extLst>
              <a:ext uri="{FF2B5EF4-FFF2-40B4-BE49-F238E27FC236}">
                <a16:creationId xmlns:a16="http://schemas.microsoft.com/office/drawing/2014/main" id="{2F5F5E6D-B1E9-4FB8-9DF0-8A8A1769AD72}"/>
              </a:ext>
            </a:extLst>
          </p:cNvPr>
          <p:cNvSpPr>
            <a:spLocks noGrp="1"/>
          </p:cNvSpPr>
          <p:nvPr>
            <p:ph idx="1"/>
          </p:nvPr>
        </p:nvSpPr>
        <p:spPr/>
        <p:txBody>
          <a:bodyPr/>
          <a:lstStyle/>
          <a:p>
            <a:r>
              <a:rPr lang="en-US" dirty="0"/>
              <a:t>Public Cloud – Publicly available, multiple tenants</a:t>
            </a:r>
          </a:p>
          <a:p>
            <a:r>
              <a:rPr lang="en-US" dirty="0"/>
              <a:t>Private Cloud – Dedicated for organizations</a:t>
            </a:r>
          </a:p>
          <a:p>
            <a:r>
              <a:rPr lang="en-US" dirty="0"/>
              <a:t>Hybrid Cloud – Combination of Public and Private Clouds</a:t>
            </a:r>
          </a:p>
          <a:p>
            <a:r>
              <a:rPr lang="en-US" dirty="0"/>
              <a:t>Community Cloud – Tailored for particular groups of customers</a:t>
            </a:r>
          </a:p>
          <a:p>
            <a:pPr marL="0" indent="0">
              <a:buNone/>
            </a:pPr>
            <a:endParaRPr lang="en-IN" dirty="0"/>
          </a:p>
        </p:txBody>
      </p:sp>
    </p:spTree>
    <p:extLst>
      <p:ext uri="{BB962C8B-B14F-4D97-AF65-F5344CB8AC3E}">
        <p14:creationId xmlns:p14="http://schemas.microsoft.com/office/powerpoint/2010/main" val="218901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84F3-E77E-4C58-9272-414E73B9E64F}"/>
              </a:ext>
            </a:extLst>
          </p:cNvPr>
          <p:cNvSpPr>
            <a:spLocks noGrp="1"/>
          </p:cNvSpPr>
          <p:nvPr>
            <p:ph type="title"/>
          </p:nvPr>
        </p:nvSpPr>
        <p:spPr/>
        <p:txBody>
          <a:bodyPr/>
          <a:lstStyle/>
          <a:p>
            <a:pPr algn="ctr"/>
            <a:r>
              <a:rPr lang="en-US" cap="none" dirty="0"/>
              <a:t>Characteristics Of Cloud Computing</a:t>
            </a:r>
            <a:endParaRPr lang="en-IN" cap="none" dirty="0"/>
          </a:p>
        </p:txBody>
      </p:sp>
      <p:sp>
        <p:nvSpPr>
          <p:cNvPr id="4" name="Cloud 3">
            <a:extLst>
              <a:ext uri="{FF2B5EF4-FFF2-40B4-BE49-F238E27FC236}">
                <a16:creationId xmlns:a16="http://schemas.microsoft.com/office/drawing/2014/main" id="{AE7482FC-30C3-41AF-BD79-A4E01D0E2371}"/>
              </a:ext>
            </a:extLst>
          </p:cNvPr>
          <p:cNvSpPr/>
          <p:nvPr/>
        </p:nvSpPr>
        <p:spPr>
          <a:xfrm rot="21312388">
            <a:off x="1141412" y="1927412"/>
            <a:ext cx="2946494" cy="1398494"/>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On-demand self-service</a:t>
            </a:r>
            <a:endParaRPr lang="en-IN" dirty="0"/>
          </a:p>
        </p:txBody>
      </p:sp>
      <p:sp>
        <p:nvSpPr>
          <p:cNvPr id="5" name="Cloud 4">
            <a:extLst>
              <a:ext uri="{FF2B5EF4-FFF2-40B4-BE49-F238E27FC236}">
                <a16:creationId xmlns:a16="http://schemas.microsoft.com/office/drawing/2014/main" id="{5F5A97D2-3824-4F46-8B71-5A10AD6F7DAB}"/>
              </a:ext>
            </a:extLst>
          </p:cNvPr>
          <p:cNvSpPr/>
          <p:nvPr/>
        </p:nvSpPr>
        <p:spPr>
          <a:xfrm rot="21224193">
            <a:off x="7822580" y="4347154"/>
            <a:ext cx="2870313" cy="1625391"/>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Measured Service</a:t>
            </a:r>
            <a:endParaRPr lang="en-IN" dirty="0"/>
          </a:p>
        </p:txBody>
      </p:sp>
      <p:sp>
        <p:nvSpPr>
          <p:cNvPr id="6" name="Cloud 5">
            <a:extLst>
              <a:ext uri="{FF2B5EF4-FFF2-40B4-BE49-F238E27FC236}">
                <a16:creationId xmlns:a16="http://schemas.microsoft.com/office/drawing/2014/main" id="{3222AEEE-15E1-4954-B717-AC8E1FE5BDA3}"/>
              </a:ext>
            </a:extLst>
          </p:cNvPr>
          <p:cNvSpPr/>
          <p:nvPr/>
        </p:nvSpPr>
        <p:spPr>
          <a:xfrm rot="517613">
            <a:off x="1141411" y="4714782"/>
            <a:ext cx="2686519" cy="1398494"/>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Rapid Elasticity</a:t>
            </a:r>
            <a:endParaRPr lang="en-IN" dirty="0"/>
          </a:p>
        </p:txBody>
      </p:sp>
      <p:sp>
        <p:nvSpPr>
          <p:cNvPr id="7" name="Cloud 6">
            <a:extLst>
              <a:ext uri="{FF2B5EF4-FFF2-40B4-BE49-F238E27FC236}">
                <a16:creationId xmlns:a16="http://schemas.microsoft.com/office/drawing/2014/main" id="{8A5B4945-46D3-4F98-963E-5390FA2E0756}"/>
              </a:ext>
            </a:extLst>
          </p:cNvPr>
          <p:cNvSpPr/>
          <p:nvPr/>
        </p:nvSpPr>
        <p:spPr>
          <a:xfrm>
            <a:off x="4657164" y="2842525"/>
            <a:ext cx="2877671" cy="1639828"/>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Broad Network Access</a:t>
            </a:r>
            <a:endParaRPr lang="en-IN" dirty="0"/>
          </a:p>
        </p:txBody>
      </p:sp>
      <p:sp>
        <p:nvSpPr>
          <p:cNvPr id="8" name="Cloud 7">
            <a:extLst>
              <a:ext uri="{FF2B5EF4-FFF2-40B4-BE49-F238E27FC236}">
                <a16:creationId xmlns:a16="http://schemas.microsoft.com/office/drawing/2014/main" id="{7DE3D49D-07C6-46B2-9545-3C3DFA010C68}"/>
              </a:ext>
            </a:extLst>
          </p:cNvPr>
          <p:cNvSpPr/>
          <p:nvPr/>
        </p:nvSpPr>
        <p:spPr>
          <a:xfrm rot="433814">
            <a:off x="8063610" y="1855373"/>
            <a:ext cx="2652231" cy="1472976"/>
          </a:xfrm>
          <a:prstGeom prst="cloud">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Resource Pooling</a:t>
            </a:r>
            <a:endParaRPr lang="en-IN" dirty="0"/>
          </a:p>
        </p:txBody>
      </p:sp>
    </p:spTree>
    <p:extLst>
      <p:ext uri="{BB962C8B-B14F-4D97-AF65-F5344CB8AC3E}">
        <p14:creationId xmlns:p14="http://schemas.microsoft.com/office/powerpoint/2010/main" val="425940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500"/>
                                        <p:tgtEl>
                                          <p:spTgt spid="8"/>
                                        </p:tgtEl>
                                      </p:cBhvr>
                                    </p:animEffect>
                                    <p:anim calcmode="lin" valueType="num">
                                      <p:cBhvr>
                                        <p:cTn id="15" dur="1500" fill="hold"/>
                                        <p:tgtEl>
                                          <p:spTgt spid="8"/>
                                        </p:tgtEl>
                                        <p:attrNameLst>
                                          <p:attrName>ppt_x</p:attrName>
                                        </p:attrNameLst>
                                      </p:cBhvr>
                                      <p:tavLst>
                                        <p:tav tm="0">
                                          <p:val>
                                            <p:strVal val="#ppt_x"/>
                                          </p:val>
                                        </p:tav>
                                        <p:tav tm="100000">
                                          <p:val>
                                            <p:strVal val="#ppt_x"/>
                                          </p:val>
                                        </p:tav>
                                      </p:tavLst>
                                    </p:anim>
                                    <p:anim calcmode="lin" valueType="num">
                                      <p:cBhvr>
                                        <p:cTn id="16" dur="1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500"/>
                                        <p:tgtEl>
                                          <p:spTgt spid="7"/>
                                        </p:tgtEl>
                                      </p:cBhvr>
                                    </p:animEffect>
                                    <p:anim calcmode="lin" valueType="num">
                                      <p:cBhvr>
                                        <p:cTn id="22" dur="1500" fill="hold"/>
                                        <p:tgtEl>
                                          <p:spTgt spid="7"/>
                                        </p:tgtEl>
                                        <p:attrNameLst>
                                          <p:attrName>ppt_x</p:attrName>
                                        </p:attrNameLst>
                                      </p:cBhvr>
                                      <p:tavLst>
                                        <p:tav tm="0">
                                          <p:val>
                                            <p:strVal val="#ppt_x"/>
                                          </p:val>
                                        </p:tav>
                                        <p:tav tm="100000">
                                          <p:val>
                                            <p:strVal val="#ppt_x"/>
                                          </p:val>
                                        </p:tav>
                                      </p:tavLst>
                                    </p:anim>
                                    <p:anim calcmode="lin" valueType="num">
                                      <p:cBhvr>
                                        <p:cTn id="23" dur="1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5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500"/>
                                        <p:tgtEl>
                                          <p:spTgt spid="6"/>
                                        </p:tgtEl>
                                      </p:cBhvr>
                                    </p:animEffect>
                                    <p:anim calcmode="lin" valueType="num">
                                      <p:cBhvr>
                                        <p:cTn id="29" dur="1500" fill="hold"/>
                                        <p:tgtEl>
                                          <p:spTgt spid="6"/>
                                        </p:tgtEl>
                                        <p:attrNameLst>
                                          <p:attrName>ppt_x</p:attrName>
                                        </p:attrNameLst>
                                      </p:cBhvr>
                                      <p:tavLst>
                                        <p:tav tm="0">
                                          <p:val>
                                            <p:strVal val="#ppt_x"/>
                                          </p:val>
                                        </p:tav>
                                        <p:tav tm="100000">
                                          <p:val>
                                            <p:strVal val="#ppt_x"/>
                                          </p:val>
                                        </p:tav>
                                      </p:tavLst>
                                    </p:anim>
                                    <p:anim calcmode="lin" valueType="num">
                                      <p:cBhvr>
                                        <p:cTn id="30" dur="1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500"/>
                                        <p:tgtEl>
                                          <p:spTgt spid="5"/>
                                        </p:tgtEl>
                                      </p:cBhvr>
                                    </p:animEffect>
                                    <p:anim calcmode="lin" valueType="num">
                                      <p:cBhvr>
                                        <p:cTn id="36" dur="1500" fill="hold"/>
                                        <p:tgtEl>
                                          <p:spTgt spid="5"/>
                                        </p:tgtEl>
                                        <p:attrNameLst>
                                          <p:attrName>ppt_x</p:attrName>
                                        </p:attrNameLst>
                                      </p:cBhvr>
                                      <p:tavLst>
                                        <p:tav tm="0">
                                          <p:val>
                                            <p:strVal val="#ppt_x"/>
                                          </p:val>
                                        </p:tav>
                                        <p:tav tm="100000">
                                          <p:val>
                                            <p:strVal val="#ppt_x"/>
                                          </p:val>
                                        </p:tav>
                                      </p:tavLst>
                                    </p:anim>
                                    <p:anim calcmode="lin" valueType="num">
                                      <p:cBhvr>
                                        <p:cTn id="37" dur="1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657</TotalTime>
  <Words>1680</Words>
  <Application>Microsoft Office PowerPoint</Application>
  <PresentationFormat>Widescreen</PresentationFormat>
  <Paragraphs>199</Paragraphs>
  <Slides>32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Tw Cen MT</vt:lpstr>
      <vt:lpstr>Circuit</vt:lpstr>
      <vt:lpstr>CLOUD SECURITY:  CHALLENGES AND SOLUTIONS</vt:lpstr>
      <vt:lpstr>PowerPoint Presentation</vt:lpstr>
      <vt:lpstr>What Is Cloud?</vt:lpstr>
      <vt:lpstr>Two types of cloud models</vt:lpstr>
      <vt:lpstr>Cloud Service Model</vt:lpstr>
      <vt:lpstr>Cloud Service Model</vt:lpstr>
      <vt:lpstr>Cloud Deployment Model</vt:lpstr>
      <vt:lpstr>Cloud Deployment Model</vt:lpstr>
      <vt:lpstr>Characteristics Of Cloud Computing</vt:lpstr>
      <vt:lpstr>Characteristics Of Cloud Computing</vt:lpstr>
      <vt:lpstr>Cloud Security: 5 Main Challenges</vt:lpstr>
      <vt:lpstr>Cloud Security: 5 Main Challenges</vt:lpstr>
      <vt:lpstr>Cloud Security: 5 Main Challenges</vt:lpstr>
      <vt:lpstr>Cloud Security: 5 Main Challenges</vt:lpstr>
      <vt:lpstr>Cloud Security: 5 Main Challenges</vt:lpstr>
      <vt:lpstr>Need For Security In Cloud</vt:lpstr>
      <vt:lpstr>Security Framework</vt:lpstr>
      <vt:lpstr>Security Framework: 5 Layers</vt:lpstr>
      <vt:lpstr>Security And Privacy Attributes</vt:lpstr>
      <vt:lpstr>Cloud Confidentiality</vt:lpstr>
      <vt:lpstr>Cloud Confidentiality: Threats</vt:lpstr>
      <vt:lpstr>Cloud Confidentiality: Defence Strategies</vt:lpstr>
      <vt:lpstr>Cloud Integrity</vt:lpstr>
      <vt:lpstr>Cloud Integrity: Threats</vt:lpstr>
      <vt:lpstr>Cloud Integrity: Defence Strategies</vt:lpstr>
      <vt:lpstr>Cloud Availability</vt:lpstr>
      <vt:lpstr>Cloud Availability: Threats</vt:lpstr>
      <vt:lpstr>Cloud Availability: Defence Strategies</vt:lpstr>
      <vt:lpstr>Measures For Top Identified Threats</vt:lpstr>
      <vt:lpstr>Measures For Top Identified Threats</vt:lpstr>
      <vt:lpstr>Measures For Top Identified Threats</vt:lpstr>
      <vt:lpstr>Measures For Top Identified Threats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SECURITY:  CHALLENGES AND SOLUTIONS</dc:title>
  <dc:creator>Prathamesh Kulkarni</dc:creator>
  <cp:lastModifiedBy>Prathamesh Kulkarni</cp:lastModifiedBy>
  <cp:revision>45</cp:revision>
  <dcterms:created xsi:type="dcterms:W3CDTF">2021-11-18T07:00:10Z</dcterms:created>
  <dcterms:modified xsi:type="dcterms:W3CDTF">2021-11-22T04:41:12Z</dcterms:modified>
</cp:coreProperties>
</file>